
<file path=[Content_Types].xml><?xml version="1.0" encoding="utf-8"?>
<Types xmlns="http://schemas.openxmlformats.org/package/2006/content-types">
  <Default Extension="png" ContentType="image/png"/>
  <Default Extension="jpe" ContentType="image/j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85" r:id="rId2"/>
    <p:sldId id="256" r:id="rId3"/>
    <p:sldId id="277" r:id="rId4"/>
    <p:sldId id="276" r:id="rId5"/>
    <p:sldId id="258" r:id="rId6"/>
    <p:sldId id="259" r:id="rId7"/>
    <p:sldId id="286" r:id="rId8"/>
    <p:sldId id="290" r:id="rId9"/>
    <p:sldId id="287" r:id="rId10"/>
    <p:sldId id="288" r:id="rId11"/>
    <p:sldId id="289" r:id="rId12"/>
    <p:sldId id="260" r:id="rId13"/>
    <p:sldId id="281" r:id="rId14"/>
    <p:sldId id="269" r:id="rId15"/>
    <p:sldId id="294" r:id="rId16"/>
    <p:sldId id="271" r:id="rId17"/>
    <p:sldId id="272" r:id="rId18"/>
    <p:sldId id="295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ikoshBAN" pitchFamily="2" charset="0"/>
        <a:ea typeface="+mn-ea"/>
        <a:cs typeface="NikoshBAN" pitchFamily="2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ikoshBAN" pitchFamily="2" charset="0"/>
        <a:ea typeface="+mn-ea"/>
        <a:cs typeface="NikoshBAN" pitchFamily="2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ikoshBAN" pitchFamily="2" charset="0"/>
        <a:ea typeface="+mn-ea"/>
        <a:cs typeface="NikoshBAN" pitchFamily="2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ikoshBAN" pitchFamily="2" charset="0"/>
        <a:ea typeface="+mn-ea"/>
        <a:cs typeface="NikoshBAN" pitchFamily="2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ikoshBAN" pitchFamily="2" charset="0"/>
        <a:ea typeface="+mn-ea"/>
        <a:cs typeface="NikoshBAN" pitchFamily="2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NikoshBAN" pitchFamily="2" charset="0"/>
        <a:ea typeface="+mn-ea"/>
        <a:cs typeface="NikoshBAN" pitchFamily="2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NikoshBAN" pitchFamily="2" charset="0"/>
        <a:ea typeface="+mn-ea"/>
        <a:cs typeface="NikoshBAN" pitchFamily="2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NikoshBAN" pitchFamily="2" charset="0"/>
        <a:ea typeface="+mn-ea"/>
        <a:cs typeface="NikoshBAN" pitchFamily="2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NikoshBAN" pitchFamily="2" charset="0"/>
        <a:ea typeface="+mn-ea"/>
        <a:cs typeface="NikoshBAN" pitchFamily="2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iful islam" initials="si" lastIdx="2" clrIdx="0">
    <p:extLst>
      <p:ext uri="{19B8F6BF-5375-455C-9EA6-DF929625EA0E}">
        <p15:presenceInfo xmlns="" xmlns:p15="http://schemas.microsoft.com/office/powerpoint/2012/main" userId="saiful isla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  <a:srgbClr val="0033CC"/>
    <a:srgbClr val="0066FF"/>
    <a:srgbClr val="0D9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9767" autoAdjust="0"/>
  </p:normalViewPr>
  <p:slideViewPr>
    <p:cSldViewPr>
      <p:cViewPr varScale="1">
        <p:scale>
          <a:sx n="66" d="100"/>
          <a:sy n="66" d="100"/>
        </p:scale>
        <p:origin x="-1518" y="12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73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4-28T06:36:37.655" idx="2">
    <p:pos x="3285" y="3346"/>
    <p:text>নেট কানেট  ক্রে এখানে ক্লিক করলে একটা browser  ওপেন হবে। সেখান থেকে বাম পার্শের menu থেকে mp4 360p option এ ক্লিক করলে download হবে।</p:text>
    <p:extLst mod="1">
      <p:ext uri="{C676402C-5697-4E1C-873F-D02D1690AC5C}">
        <p15:threadingInfo xmlns="" xmlns:p15="http://schemas.microsoft.com/office/powerpoint/2012/main" timeZoneBias="-3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8D7A0AC-0A69-44B3-BEB0-D0BAC70A33CC}" type="datetime8">
              <a:rPr lang="bn-BD"/>
              <a:pPr>
                <a:defRPr/>
              </a:pPr>
              <a:t>07 সেপ্টে. 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bn-BD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8C7C621-A356-4844-BE7C-B02DD91220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84046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53E220B-8B44-4089-B6D7-1EDC3A6A392E}" type="datetime8">
              <a:rPr lang="bn-BD"/>
              <a:pPr>
                <a:defRPr/>
              </a:pPr>
              <a:t>07 সেপ্টে. 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bn-BD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2374795-7E59-4877-A38F-1FA5028496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2771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 নিয়ে আশার উদ্দেশ্য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হলো গ্রাম বাংলার গোসলের চিত্রের সাথে আমাদের শিক্ষার্থীদের পরিচয় করিয়ে দিয়ে স্বাগতম জানানো।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820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>
              <a:latin typeface="Calibri" pitchFamily="34" charset="0"/>
            </a:endParaRPr>
          </a:p>
        </p:txBody>
      </p:sp>
      <p:sp>
        <p:nvSpPr>
          <p:cNvPr id="34821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F673047-153C-4836-B71E-4B34FEAC7B1C}" type="datetime8">
              <a:rPr lang="bn-BD" smtClean="0">
                <a:latin typeface="Calibri" pitchFamily="34" charset="0"/>
                <a:ea typeface="Vrinda"/>
                <a:cs typeface="Vrinda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07 সেপ্টে. 16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34822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bn-BD" smtClean="0">
                <a:latin typeface="Calibri" pitchFamily="34" charset="0"/>
                <a:ea typeface="Vrinda"/>
                <a:cs typeface="Vrinda"/>
              </a:rPr>
              <a:t>মোঃ সাইফুল ইসলাম। সহকারী শিক্ষক, সোনামুখী উচ্চ বিদ্যালয়।</a:t>
            </a:r>
            <a:endParaRPr lang="en-US" smtClean="0">
              <a:latin typeface="Calibri" pitchFamily="34" charset="0"/>
            </a:endParaRPr>
          </a:p>
        </p:txBody>
      </p:sp>
      <p:sp>
        <p:nvSpPr>
          <p:cNvPr id="34823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A2FC7FF-DEE3-46DD-8239-06399AC2173B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923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/>
              <a:t>ছবি</a:t>
            </a:r>
            <a:r>
              <a:rPr lang="bn-BD" sz="1200" baseline="0" dirty="0" smtClean="0"/>
              <a:t> দেখে </a:t>
            </a:r>
            <a:r>
              <a:rPr lang="bn-BD" sz="1200" dirty="0" smtClean="0"/>
              <a:t>শিক্ষার্থীদের</a:t>
            </a:r>
            <a:r>
              <a:rPr lang="bn-BD" sz="1200" baseline="0" dirty="0" smtClean="0"/>
              <a:t> দ্বারা উত্তর নেওয়ার চেষ্টা করতে হবে । শিক্ষার্থীদের উত্তর দেওয়ার পর নিচের লেখা দেখাতে হবে । গোসলে শরীরের সমস্ত অঙ্গ ধৌত করতে হবে। এক চুল পরিমাণও যদি না ভিজে তবে গোসল হবে না।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53E220B-8B44-4089-B6D7-1EDC3A6A392E}" type="datetime8">
              <a:rPr lang="bn-BD" smtClean="0"/>
              <a:pPr>
                <a:defRPr/>
              </a:pPr>
              <a:t>07 সেপ্টে.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374795-7E59-4877-A38F-1FA50284965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15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solidFill>
                  <a:srgbClr val="C00000"/>
                </a:solidFill>
              </a:rPr>
              <a:t>ভিডিওটি</a:t>
            </a:r>
            <a:r>
              <a:rPr lang="bn-BD" baseline="0" dirty="0" smtClean="0">
                <a:solidFill>
                  <a:srgbClr val="C00000"/>
                </a:solidFill>
              </a:rPr>
              <a:t> দেখার মাঝে মাঝে যেখানে প্রয়োজনে ভিডিও  </a:t>
            </a:r>
            <a:r>
              <a:rPr lang="en-US" baseline="0" dirty="0" smtClean="0">
                <a:solidFill>
                  <a:srgbClr val="C00000"/>
                </a:solidFill>
              </a:rPr>
              <a:t>paused </a:t>
            </a:r>
            <a:r>
              <a:rPr lang="bn-BD" baseline="0" dirty="0" smtClean="0">
                <a:solidFill>
                  <a:srgbClr val="C00000"/>
                </a:solidFill>
              </a:rPr>
              <a:t>করে  রেখে ব্যাখ্যা করে বুঝে দেওয়া যেতে পারে।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53E220B-8B44-4089-B6D7-1EDC3A6A392E}" type="datetime8">
              <a:rPr lang="bn-BD" smtClean="0"/>
              <a:pPr>
                <a:defRPr/>
              </a:pPr>
              <a:t>07 সেপ্টে.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374795-7E59-4877-A38F-1FA50284965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623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দলে</a:t>
            </a:r>
            <a:r>
              <a:rPr lang="bn-BD" baseline="0" dirty="0" smtClean="0"/>
              <a:t> ভাগ করার ক্ষেত্রে আমার পরামর্শ ক্লাশ শুরুর আগে এটা করতে হবে এবং একজন দলনেতা নিযুক্ত করতে হবে। সেক্ষেত্রে প্রতি দলে সমান সংখ্যক শিক্ষার্থী রাখতে হবে এবং জোড় হতে হবে । যেমন ৪,৬,৮ ১০ জন। </a:t>
            </a:r>
            <a:r>
              <a:rPr lang="bn-BD" dirty="0" smtClean="0"/>
              <a:t>কাজ শেষে</a:t>
            </a:r>
            <a:r>
              <a:rPr lang="bn-BD" baseline="0" dirty="0" smtClean="0"/>
              <a:t> শিক্ষার্থীদের দ্বারা মূল্যায়ন করে নিতে হবে , খাতা পরিবর্তনের মাধ্যমে । উত্তর যেমন হতে পারে-  হ্যাঁ এটা প্রধান মাধ্যম...........................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53E220B-8B44-4089-B6D7-1EDC3A6A392E}" type="datetime8">
              <a:rPr lang="bn-BD" smtClean="0"/>
              <a:pPr>
                <a:defRPr/>
              </a:pPr>
              <a:t>07 সেপ্টে.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374795-7E59-4877-A38F-1FA50284965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4073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শিক্ষার্থীদের</a:t>
            </a:r>
            <a:r>
              <a:rPr lang="bn-BD" baseline="0" dirty="0" smtClean="0"/>
              <a:t>  দ্বারা মাউস ক্লিক করে নেওয়ার মাধ্যমে উত্তর নেওয়ার চেষ্টা করতে হবে।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53E220B-8B44-4089-B6D7-1EDC3A6A392E}" type="datetime8">
              <a:rPr lang="bn-BD" smtClean="0"/>
              <a:pPr>
                <a:defRPr/>
              </a:pPr>
              <a:t>07 সেপ্টে.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374795-7E59-4877-A38F-1FA50284965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6144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শিক্ষার্থীদের</a:t>
            </a:r>
            <a:r>
              <a:rPr lang="bn-BD" baseline="0" dirty="0" smtClean="0"/>
              <a:t>  দ্বারা মাউস ক্লিক করে নেওয়ার মাধ্যমে উত্তর নেওয়ার চেষ্টা করতে হবে।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53E220B-8B44-4089-B6D7-1EDC3A6A392E}" type="datetime8">
              <a:rPr lang="bn-BD" smtClean="0"/>
              <a:pPr>
                <a:defRPr/>
              </a:pPr>
              <a:t>07 সেপ্টে.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374795-7E59-4877-A38F-1FA50284965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089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বাড়ির কাজ শিক্ষার্থীদের</a:t>
            </a:r>
            <a:r>
              <a:rPr lang="bn-BD" baseline="0" dirty="0" smtClean="0"/>
              <a:t> খাতায় লেখে নেওয়া নিশ্চত করতে হবে । আগামী দিন এই কাজ দেখতে হবে কয়েক জনের এবং বাকি কাজ দলনেতার দ্বারা মূল্যায়ন করে নেওয়া যেতে পারে ।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53E220B-8B44-4089-B6D7-1EDC3A6A392E}" type="datetime8">
              <a:rPr lang="bn-BD" smtClean="0"/>
              <a:pPr>
                <a:defRPr/>
              </a:pPr>
              <a:t>07 সেপ্টে.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374795-7E59-4877-A38F-1FA50284965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0206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আল্লাহ</a:t>
            </a:r>
            <a:r>
              <a:rPr lang="bn-BD" baseline="0" dirty="0" smtClean="0"/>
              <a:t> হাফেজ লেখা আছে গোসল দৃশ্যের উপর </a:t>
            </a:r>
            <a:r>
              <a:rPr lang="bn-IN" baseline="0" smtClean="0"/>
              <a:t>। </a:t>
            </a:r>
            <a:r>
              <a:rPr lang="bn-BD" baseline="0" smtClean="0"/>
              <a:t>কারণ </a:t>
            </a:r>
            <a:r>
              <a:rPr lang="bn-BD" baseline="0" dirty="0" smtClean="0"/>
              <a:t>তাদের যেন স্মরণ থাকে আমরা আজ কী পড়ে আসলাম।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53E220B-8B44-4089-B6D7-1EDC3A6A392E}" type="datetime8">
              <a:rPr lang="bn-BD" smtClean="0"/>
              <a:pPr>
                <a:defRPr/>
              </a:pPr>
              <a:t>07 সেপ্টে.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374795-7E59-4877-A38F-1FA50284965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538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সম্মানিত</a:t>
            </a:r>
            <a:r>
              <a:rPr lang="bn-BD" baseline="0" dirty="0" smtClean="0"/>
              <a:t> শিক্ষকমন্ডলী আপনারা ইচ্ছে করলে এই </a:t>
            </a:r>
            <a:r>
              <a:rPr lang="en-US" baseline="0" dirty="0" smtClean="0"/>
              <a:t>slide </a:t>
            </a:r>
            <a:r>
              <a:rPr lang="bn-BD" baseline="0" dirty="0" smtClean="0"/>
              <a:t>টি </a:t>
            </a:r>
            <a:r>
              <a:rPr lang="en-US" baseline="0" dirty="0" smtClean="0"/>
              <a:t>Hide </a:t>
            </a:r>
            <a:r>
              <a:rPr lang="bn-BD" baseline="0" dirty="0" smtClean="0"/>
              <a:t>করে রাখতে পারবেন। </a:t>
            </a:r>
            <a:r>
              <a:rPr lang="en-US" baseline="0" dirty="0" smtClean="0"/>
              <a:t>Hide </a:t>
            </a:r>
            <a:r>
              <a:rPr lang="bn-BD" baseline="0" dirty="0" smtClean="0"/>
              <a:t>করার পদ্ধতি হলো রিবন বার এর </a:t>
            </a:r>
            <a:r>
              <a:rPr lang="en-US" baseline="0" dirty="0" smtClean="0"/>
              <a:t>Slide Show </a:t>
            </a:r>
            <a:r>
              <a:rPr lang="bn-BD" baseline="0" dirty="0" smtClean="0"/>
              <a:t>তে ক্লিক করে </a:t>
            </a:r>
            <a:r>
              <a:rPr lang="en-US" baseline="0" dirty="0" smtClean="0"/>
              <a:t>Hide Slide </a:t>
            </a:r>
            <a:r>
              <a:rPr lang="bn-BD" baseline="0" dirty="0" smtClean="0"/>
              <a:t>এর উপর ক্লিক করলে </a:t>
            </a:r>
            <a:r>
              <a:rPr lang="en-US" baseline="0" dirty="0" smtClean="0"/>
              <a:t>hide </a:t>
            </a:r>
            <a:r>
              <a:rPr lang="bn-BD" baseline="0" dirty="0" smtClean="0"/>
              <a:t> হয়ে যাবে। এক্ষেত্রে </a:t>
            </a:r>
            <a:r>
              <a:rPr lang="en-US" baseline="0" dirty="0" smtClean="0"/>
              <a:t>f5 </a:t>
            </a:r>
            <a:r>
              <a:rPr lang="bn-BD" baseline="0" dirty="0" smtClean="0"/>
              <a:t>চেপে </a:t>
            </a:r>
            <a:r>
              <a:rPr lang="en-US" baseline="0" dirty="0" smtClean="0"/>
              <a:t>Slide Show </a:t>
            </a:r>
            <a:r>
              <a:rPr lang="bn-BD" baseline="0" dirty="0" smtClean="0"/>
              <a:t>করলে </a:t>
            </a:r>
            <a:r>
              <a:rPr lang="en-US" baseline="0" dirty="0" smtClean="0"/>
              <a:t>Hide </a:t>
            </a:r>
            <a:r>
              <a:rPr lang="bn-BD" baseline="0" dirty="0" smtClean="0"/>
              <a:t>করা </a:t>
            </a:r>
            <a:r>
              <a:rPr lang="en-US" baseline="0" dirty="0" smtClean="0"/>
              <a:t>page </a:t>
            </a:r>
            <a:r>
              <a:rPr lang="bn-BD" baseline="0" dirty="0" smtClean="0"/>
              <a:t>আর দেখা যাবে না।  </a:t>
            </a:r>
            <a:endParaRPr lang="en-US" dirty="0" smtClean="0"/>
          </a:p>
          <a:p>
            <a:endParaRPr lang="en-US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53E220B-8B44-4089-B6D7-1EDC3A6A392E}" type="datetime8">
              <a:rPr lang="bn-BD" smtClean="0"/>
              <a:pPr>
                <a:defRPr/>
              </a:pPr>
              <a:t>07 সেপ্টে.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374795-7E59-4877-A38F-1FA50284965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751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শিক্ষার্থীরা</a:t>
            </a:r>
            <a:r>
              <a:rPr lang="bn-BD" baseline="0" dirty="0" smtClean="0"/>
              <a:t> বিভিন্ন উত্তর দিবে তা থেকে সঠিক উত্তর গ্রহণ করতে হবে। সঠিক উত্তর গোসলের দৃশ্য।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53E220B-8B44-4089-B6D7-1EDC3A6A392E}" type="datetime8">
              <a:rPr lang="bn-BD" smtClean="0"/>
              <a:pPr>
                <a:defRPr/>
              </a:pPr>
              <a:t>07 সেপ্টে.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374795-7E59-4877-A38F-1FA50284965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754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এখানে সাওয়ারে</a:t>
            </a:r>
            <a:r>
              <a:rPr lang="bn-BD" baseline="0" dirty="0" smtClean="0"/>
              <a:t> গোসল করার চিত্র দেওয়া হয়েছে। পাঠ শিরোনাম বোর্ডে লিখতে হবে।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53E220B-8B44-4089-B6D7-1EDC3A6A392E}" type="datetime8">
              <a:rPr lang="bn-BD" smtClean="0"/>
              <a:pPr>
                <a:defRPr/>
              </a:pPr>
              <a:t>07 সেপ্টে.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374795-7E59-4877-A38F-1FA50284965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66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শিক্ষার্থীদের</a:t>
            </a:r>
            <a:r>
              <a:rPr lang="bn-BD" baseline="0" dirty="0" smtClean="0"/>
              <a:t>  দ্বারা শিখনফল পড়ে নিতে হবে । </a:t>
            </a:r>
            <a:r>
              <a:rPr lang="bn-BD" dirty="0" smtClean="0"/>
              <a:t>সম্মানিত</a:t>
            </a:r>
            <a:r>
              <a:rPr lang="bn-BD" baseline="0" dirty="0" smtClean="0"/>
              <a:t> শিক্ষকমন্ডলী আপনারা ইচ্ছে করলে এই </a:t>
            </a:r>
            <a:r>
              <a:rPr lang="en-US" baseline="0" dirty="0" smtClean="0"/>
              <a:t>slide </a:t>
            </a:r>
            <a:r>
              <a:rPr lang="bn-BD" baseline="0" dirty="0" smtClean="0"/>
              <a:t>টি </a:t>
            </a:r>
            <a:r>
              <a:rPr lang="en-US" baseline="0" dirty="0" smtClean="0"/>
              <a:t>Hide </a:t>
            </a:r>
            <a:r>
              <a:rPr lang="bn-BD" baseline="0" dirty="0" smtClean="0"/>
              <a:t>করে রাখতে পারবেন।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53E220B-8B44-4089-B6D7-1EDC3A6A392E}" type="datetime8">
              <a:rPr lang="bn-BD" smtClean="0"/>
              <a:pPr>
                <a:defRPr/>
              </a:pPr>
              <a:t>07 সেপ্টে.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374795-7E59-4877-A38F-1FA50284965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391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bn-BD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দু’টি</a:t>
            </a:r>
            <a:r>
              <a:rPr lang="en-US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বুঝানো</a:t>
            </a:r>
            <a:r>
              <a:rPr lang="en-US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bn-BD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/>
              <a:t>শিক্ষার্থীদের</a:t>
            </a:r>
            <a:r>
              <a:rPr lang="bn-BD" baseline="0" dirty="0" smtClean="0"/>
              <a:t> দ্বারা উত্তর নেওয়ার চেষ্টা করতে হবে । গোসলের পারিভাষিক সংজ্ঞা </a:t>
            </a:r>
            <a:r>
              <a:rPr lang="bn-BD" dirty="0" smtClean="0"/>
              <a:t>-</a:t>
            </a:r>
            <a:r>
              <a:rPr lang="bn-BD" baseline="0" dirty="0" smtClean="0"/>
              <a:t> পবিত্রতা অর্জন ও আল্লাহর সন্তুষ্টি লাভের  উদ্দেশ্যে পবিত্র পানি দ্বারা সমস্ত শরীর ধোয়াকে গোসল বলে ।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53E220B-8B44-4089-B6D7-1EDC3A6A392E}" type="datetime8">
              <a:rPr lang="bn-BD" smtClean="0"/>
              <a:pPr>
                <a:defRPr/>
              </a:pPr>
              <a:t>07 সেপ্টে.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374795-7E59-4877-A38F-1FA50284965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954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কুরআনের</a:t>
            </a:r>
            <a:r>
              <a:rPr lang="bn-BD" baseline="0" dirty="0" smtClean="0"/>
              <a:t> আয়াত শিক্ষার্র্থীদের দ্বারা পাঠ করে নেওয়ার চেষ্টা করতে হবে। শিক্ষক নিজে একবার তেলাওয়াত করতে পারেন। </a:t>
            </a:r>
            <a:r>
              <a:rPr lang="bn-BD" dirty="0" smtClean="0"/>
              <a:t>কিভাবে ভিডিও </a:t>
            </a:r>
            <a:r>
              <a:rPr lang="en-US" dirty="0" smtClean="0"/>
              <a:t>download </a:t>
            </a:r>
            <a:r>
              <a:rPr lang="bn-BD" dirty="0" smtClean="0"/>
              <a:t>করতে</a:t>
            </a:r>
            <a:r>
              <a:rPr lang="bn-BD" baseline="0" dirty="0" smtClean="0"/>
              <a:t> হবে তা </a:t>
            </a:r>
            <a:r>
              <a:rPr lang="en-US" baseline="0" dirty="0" smtClean="0"/>
              <a:t>comment  </a:t>
            </a:r>
            <a:r>
              <a:rPr lang="bn-BD" baseline="0" dirty="0" smtClean="0"/>
              <a:t>এ দেওয়া আছে। নিচে কমেন্ট এ ক্লিক করলে তা দেখা যাবে।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53E220B-8B44-4089-B6D7-1EDC3A6A392E}" type="datetime8">
              <a:rPr lang="bn-BD" smtClean="0"/>
              <a:pPr>
                <a:defRPr/>
              </a:pPr>
              <a:t>07 সেপ্টে.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374795-7E59-4877-A38F-1FA50284965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160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1" baseline="0" dirty="0" smtClean="0">
                <a:ln w="0"/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 হবে এমন - কেউ কি বলতে পারবে গোসলের ফরজ কয়টি? এখানে </a:t>
            </a:r>
            <a:r>
              <a:rPr lang="en-US" sz="1200" b="1" baseline="0" dirty="0" smtClean="0">
                <a:ln w="0"/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video </a:t>
            </a:r>
            <a:r>
              <a:rPr lang="bn-BD" sz="1200" b="1" baseline="0" dirty="0" smtClean="0">
                <a:ln w="0"/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দেওয়া আছে তা দেখে কুলি করা ব্যাখ্যা করা যাবে। </a:t>
            </a:r>
            <a:endParaRPr lang="en-US" b="1" spc="51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53E220B-8B44-4089-B6D7-1EDC3A6A392E}" type="datetime8">
              <a:rPr lang="bn-BD" smtClean="0"/>
              <a:pPr>
                <a:defRPr/>
              </a:pPr>
              <a:t>07 সেপ্টে.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374795-7E59-4877-A38F-1FA50284965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34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/>
              <a:t>ছবি</a:t>
            </a:r>
            <a:r>
              <a:rPr lang="bn-BD" sz="1200" baseline="0" dirty="0" smtClean="0"/>
              <a:t> দেখে </a:t>
            </a:r>
            <a:r>
              <a:rPr lang="bn-BD" sz="1200" dirty="0" smtClean="0"/>
              <a:t>শিক্ষার্থীদের</a:t>
            </a:r>
            <a:r>
              <a:rPr lang="bn-BD" sz="1200" baseline="0" dirty="0" smtClean="0"/>
              <a:t> দ্বারা উত্তর নেওয়ার চেষ্টা করতে হবে । শিক্ষার্থীদের উত্তর দেওয়ার পর নিচের লেখা দেখাতে হবে ।শিক্ষক তার নিজের অঙ্গ প্রত্যঙ্গ ব্যবহার করে অজুর ফরয প্রদর্শন করতে পারেন।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53E220B-8B44-4089-B6D7-1EDC3A6A392E}" type="datetime8">
              <a:rPr lang="bn-BD" smtClean="0"/>
              <a:pPr>
                <a:defRPr/>
              </a:pPr>
              <a:t>07 সেপ্টে.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374795-7E59-4877-A38F-1FA50284965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152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F692FA8-D9E3-480C-B866-12BF44B5F2EB}" type="datetime12">
              <a:rPr lang="bn-BD"/>
              <a:pPr>
                <a:defRPr/>
              </a:pPr>
              <a:t>07-09-16 15.44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324600"/>
            <a:ext cx="4572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6324600"/>
            <a:ext cx="457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3C09560-B38C-4BCE-8FB7-DF6472392C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525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E5B16CB-1518-4FBF-B59E-911D0A489E25}" type="datetime12">
              <a:rPr lang="bn-BD"/>
              <a:pPr>
                <a:defRPr/>
              </a:pPr>
              <a:t>07-09-16 15.44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324600"/>
            <a:ext cx="4572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6324600"/>
            <a:ext cx="457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6AC11B4-B740-41F1-A9C4-ABA7626E9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19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C991180-699C-49C0-BC0C-29D2A277DA4F}" type="datetime12">
              <a:rPr lang="bn-BD"/>
              <a:pPr>
                <a:defRPr/>
              </a:pPr>
              <a:t>07-09-16 15.44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324600"/>
            <a:ext cx="4572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6324600"/>
            <a:ext cx="457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44C6C5C-91CB-4D79-9978-9B066C34C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66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0C83241-0BAC-4F11-ABF3-4FF6A2417390}" type="datetime12">
              <a:rPr lang="bn-BD"/>
              <a:pPr>
                <a:defRPr/>
              </a:pPr>
              <a:t>07-09-16 15.44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324600"/>
            <a:ext cx="4572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6324600"/>
            <a:ext cx="457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9ED3A41-33F5-4415-BF58-AFEBB9CC3F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965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582725A-D917-4584-A09A-F82EFA328D7A}" type="datetime12">
              <a:rPr lang="bn-BD"/>
              <a:pPr>
                <a:defRPr/>
              </a:pPr>
              <a:t>07-09-16 15.44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324600"/>
            <a:ext cx="4572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6324600"/>
            <a:ext cx="457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E7EBE-B282-42FB-A98D-A0ADCF7A4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983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85F7B4D-522E-40AC-8997-95732010F8EB}" type="datetime12">
              <a:rPr lang="bn-BD"/>
              <a:pPr>
                <a:defRPr/>
              </a:pPr>
              <a:t>07-09-16 15.44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0" y="6324600"/>
            <a:ext cx="4572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96200" y="6324600"/>
            <a:ext cx="457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254B11F-ECB5-4473-8116-32AB3488DC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82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14E471E-BAE0-446E-AD07-775122D0756D}" type="datetime12">
              <a:rPr lang="bn-BD"/>
              <a:pPr>
                <a:defRPr/>
              </a:pPr>
              <a:t>07-09-16 15.44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0" y="6324600"/>
            <a:ext cx="4572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96200" y="6324600"/>
            <a:ext cx="457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D56F06-401D-4172-95AB-E876D6381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98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17F2227-0FA4-4B52-8694-F78B32703B10}" type="datetime12">
              <a:rPr lang="bn-BD"/>
              <a:pPr>
                <a:defRPr/>
              </a:pPr>
              <a:t>07-09-16 15.44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0" y="6324600"/>
            <a:ext cx="4572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96200" y="6324600"/>
            <a:ext cx="457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7E5E566-223E-4F34-BC65-2654447023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705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04775" cmpd="sng">
            <a:gradFill>
              <a:gsLst>
                <a:gs pos="21875">
                  <a:srgbClr val="2ADBE0"/>
                </a:gs>
                <a:gs pos="18750">
                  <a:srgbClr val="32E0DF"/>
                </a:gs>
                <a:gs pos="12500">
                  <a:srgbClr val="42EADE"/>
                </a:gs>
                <a:gs pos="0">
                  <a:srgbClr val="03D4A8">
                    <a:lumMod val="54000"/>
                    <a:lumOff val="46000"/>
                    <a:alpha val="58000"/>
                  </a:srgbClr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7AED85B-E0EF-4888-B5F3-B8E3EBF21AFB}" type="datetime12">
              <a:rPr lang="bn-BD"/>
              <a:pPr>
                <a:defRPr/>
              </a:pPr>
              <a:t>07-09-16 15.44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0" y="6324600"/>
            <a:ext cx="4572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96200" y="6324600"/>
            <a:ext cx="457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692F88C-5841-441C-B7B4-88ABDFA227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693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941A224-8534-4421-99B5-28F880C2A906}" type="datetime12">
              <a:rPr lang="bn-BD"/>
              <a:pPr>
                <a:defRPr/>
              </a:pPr>
              <a:t>07-09-16 15.44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0" y="6324600"/>
            <a:ext cx="4572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96200" y="6324600"/>
            <a:ext cx="457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01E9450-C7F9-4D6C-8ECB-62269ACCC5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96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D1F5018-6D51-4E17-98BD-CB20C8E39232}" type="datetime12">
              <a:rPr lang="bn-BD"/>
              <a:pPr>
                <a:defRPr/>
              </a:pPr>
              <a:t>07-09-16 15.44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0" y="6324600"/>
            <a:ext cx="4572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96200" y="6324600"/>
            <a:ext cx="457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D6B95C9-3554-4B12-BE2B-8FABBA901E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53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0" y="838200"/>
            <a:ext cx="914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ction Button: Back or Previous 10">
            <a:hlinkClick r:id="" action="ppaction://hlinkshowjump?jump=previousslide" highlightClick="1"/>
          </p:cNvPr>
          <p:cNvSpPr/>
          <p:nvPr userDrawn="1"/>
        </p:nvSpPr>
        <p:spPr>
          <a:xfrm>
            <a:off x="152400" y="6324600"/>
            <a:ext cx="650960" cy="421742"/>
          </a:xfrm>
          <a:prstGeom prst="actionButtonBackPrevious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Action Button: Forward or Next 13">
            <a:hlinkClick r:id="" action="ppaction://hlinkshowjump?jump=nextslide" highlightClick="1"/>
          </p:cNvPr>
          <p:cNvSpPr/>
          <p:nvPr userDrawn="1"/>
        </p:nvSpPr>
        <p:spPr>
          <a:xfrm>
            <a:off x="8305800" y="6324600"/>
            <a:ext cx="609600" cy="421742"/>
          </a:xfrm>
          <a:prstGeom prst="actionButtonForwardNex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Action Button: Information 14">
            <a:hlinkClick r:id="" action="ppaction://hlinkshowjump?jump=endshow" highlightClick="1"/>
          </p:cNvPr>
          <p:cNvSpPr/>
          <p:nvPr userDrawn="1"/>
        </p:nvSpPr>
        <p:spPr>
          <a:xfrm>
            <a:off x="8305800" y="96375"/>
            <a:ext cx="609600" cy="605159"/>
          </a:xfrm>
          <a:prstGeom prst="actionButtonInformation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Action Button: Home 15">
            <a:hlinkClick r:id="" action="ppaction://hlinkshowjump?jump=firstslide" highlightClick="1"/>
          </p:cNvPr>
          <p:cNvSpPr/>
          <p:nvPr userDrawn="1"/>
        </p:nvSpPr>
        <p:spPr>
          <a:xfrm>
            <a:off x="152400" y="138113"/>
            <a:ext cx="685800" cy="563562"/>
          </a:xfrm>
          <a:prstGeom prst="actionButtonHo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2514600" y="6324600"/>
            <a:ext cx="4724400" cy="4222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000" dirty="0">
                <a:solidFill>
                  <a:srgbClr val="C00000"/>
                </a:solidFill>
              </a:rPr>
              <a:t>মোঃ সাইফুল ইসলাম, </a:t>
            </a:r>
            <a:r>
              <a:rPr lang="bn-BD" sz="1600" dirty="0">
                <a:solidFill>
                  <a:srgbClr val="C00000"/>
                </a:solidFill>
              </a:rPr>
              <a:t>সহকারী শিক্ষক, সোনামুখী উচ্চ বিদ্যালয়। 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6183313"/>
            <a:ext cx="914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ikoshBAN" pitchFamily="2" charset="0"/>
          <a:cs typeface="NikoshBAN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ikoshBAN" pitchFamily="2" charset="0"/>
          <a:cs typeface="NikoshBAN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ikoshBAN" pitchFamily="2" charset="0"/>
          <a:cs typeface="NikoshBAN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ikoshBAN" pitchFamily="2" charset="0"/>
          <a:cs typeface="NikoshBAN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ikoshBAN" pitchFamily="2" charset="0"/>
          <a:cs typeface="NikoshBAN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ikoshBAN" pitchFamily="2" charset="0"/>
          <a:cs typeface="NikoshBAN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ikoshBAN" pitchFamily="2" charset="0"/>
          <a:cs typeface="NikoshBAN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ikoshBAN" pitchFamily="2" charset="0"/>
          <a:cs typeface="NikoshBAN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savefrom.net/#url=http://youtube.com/watch?v=qyeCTS-Ta2A&amp;utm_source=youtube.com&amp;utm_medium=short_domains&amp;utm_campaign=www.ssyoutube.co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AED85B-E0EF-4888-B5F3-B8E3EBF21AFB}" type="datetime12">
              <a:rPr lang="bn-BD" smtClean="0"/>
              <a:pPr>
                <a:defRPr/>
              </a:pPr>
              <a:t>07-09-16 15.44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92F88C-5841-441C-B7B4-88ABDFA2278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1143000"/>
            <a:ext cx="8382000" cy="452431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  <a:sp3d extrusionH="57150">
              <a:bevelT w="38100" h="38100"/>
            </a:sp3d>
          </a:bodyPr>
          <a:lstStyle/>
          <a:p>
            <a:pPr algn="just"/>
            <a:r>
              <a:rPr lang="en-US" sz="3600" dirty="0" err="1"/>
              <a:t>এই</a:t>
            </a:r>
            <a:r>
              <a:rPr lang="en-US" sz="3600" dirty="0"/>
              <a:t> </a:t>
            </a:r>
            <a:r>
              <a:rPr lang="bn-BD" sz="3600" dirty="0"/>
              <a:t>কন্টেন্টটি </a:t>
            </a:r>
            <a:r>
              <a:rPr lang="en-US" sz="3600" dirty="0"/>
              <a:t> </a:t>
            </a:r>
            <a:r>
              <a:rPr lang="en-US" sz="3600" dirty="0" err="1"/>
              <a:t>শ্রে</a:t>
            </a:r>
            <a:r>
              <a:rPr lang="bn-BD" sz="3600" dirty="0" smtClean="0"/>
              <a:t>ণি</a:t>
            </a:r>
            <a:r>
              <a:rPr lang="en-US" sz="3600" dirty="0" err="1" smtClean="0"/>
              <a:t>কক্ষে</a:t>
            </a:r>
            <a:r>
              <a:rPr lang="en-US" sz="3600" dirty="0" smtClean="0"/>
              <a:t> </a:t>
            </a:r>
            <a:r>
              <a:rPr lang="en-US" sz="3600" dirty="0" err="1"/>
              <a:t>উপস্থাপনের</a:t>
            </a:r>
            <a:r>
              <a:rPr lang="en-US" sz="3600" dirty="0"/>
              <a:t> </a:t>
            </a:r>
            <a:r>
              <a:rPr lang="en-US" sz="3600" dirty="0" err="1"/>
              <a:t>সময়</a:t>
            </a:r>
            <a:r>
              <a:rPr lang="en-US" sz="3600" dirty="0"/>
              <a:t> </a:t>
            </a:r>
            <a:r>
              <a:rPr lang="bn-BD" sz="3600" dirty="0"/>
              <a:t>কিছু</a:t>
            </a:r>
            <a:r>
              <a:rPr lang="en-US" sz="3600" dirty="0"/>
              <a:t> </a:t>
            </a:r>
            <a:r>
              <a:rPr lang="bn-BD" sz="3600" dirty="0"/>
              <a:t>নির্দেশনা</a:t>
            </a:r>
            <a:r>
              <a:rPr lang="en-US" sz="3600" dirty="0"/>
              <a:t> </a:t>
            </a:r>
            <a:r>
              <a:rPr lang="bn-BD" sz="3600" dirty="0"/>
              <a:t>প্রয়োজনীয়</a:t>
            </a:r>
            <a:r>
              <a:rPr lang="en-US" sz="3600" dirty="0"/>
              <a:t> </a:t>
            </a:r>
            <a:r>
              <a:rPr lang="en-US" sz="3600" dirty="0" err="1"/>
              <a:t>স্লাইডের</a:t>
            </a:r>
            <a:r>
              <a:rPr lang="en-US" sz="3600" dirty="0"/>
              <a:t> slide</a:t>
            </a:r>
            <a:r>
              <a:rPr lang="bn-BD" sz="3600" dirty="0"/>
              <a:t> </a:t>
            </a:r>
            <a:r>
              <a:rPr lang="en-US" sz="3600" dirty="0"/>
              <a:t>note এ </a:t>
            </a:r>
            <a:r>
              <a:rPr lang="en-US" sz="3600" dirty="0" err="1"/>
              <a:t>সংযোজন</a:t>
            </a:r>
            <a:r>
              <a:rPr lang="en-US" sz="3600" dirty="0"/>
              <a:t> </a:t>
            </a:r>
            <a:r>
              <a:rPr lang="en-US" sz="3600" dirty="0" err="1"/>
              <a:t>করা</a:t>
            </a:r>
            <a:r>
              <a:rPr lang="en-US" sz="3600" dirty="0"/>
              <a:t> </a:t>
            </a:r>
            <a:r>
              <a:rPr lang="en-US" sz="3600" dirty="0" err="1"/>
              <a:t>হয়েছে</a:t>
            </a:r>
            <a:r>
              <a:rPr lang="en-US" sz="3600" dirty="0"/>
              <a:t>। </a:t>
            </a:r>
            <a:r>
              <a:rPr lang="en-US" sz="3600" dirty="0" err="1"/>
              <a:t>আশা</a:t>
            </a:r>
            <a:r>
              <a:rPr lang="en-US" sz="3600" dirty="0"/>
              <a:t> </a:t>
            </a:r>
            <a:r>
              <a:rPr lang="en-US" sz="3600" dirty="0" err="1"/>
              <a:t>করি</a:t>
            </a:r>
            <a:r>
              <a:rPr lang="en-US" sz="3600" dirty="0"/>
              <a:t> </a:t>
            </a:r>
            <a:r>
              <a:rPr lang="en-US" sz="3600" dirty="0" err="1"/>
              <a:t>সম্মানিত</a:t>
            </a:r>
            <a:r>
              <a:rPr lang="bn-BD" sz="3600" dirty="0"/>
              <a:t> </a:t>
            </a:r>
            <a:r>
              <a:rPr lang="en-US" sz="3600" dirty="0" err="1"/>
              <a:t>শিক্ষক</a:t>
            </a:r>
            <a:r>
              <a:rPr lang="bn-BD" sz="3600" dirty="0"/>
              <a:t>মণ্ডলী</a:t>
            </a:r>
            <a:r>
              <a:rPr lang="en-US" sz="3600" dirty="0"/>
              <a:t> </a:t>
            </a:r>
            <a:r>
              <a:rPr lang="en-US" sz="3600" dirty="0" err="1"/>
              <a:t>পাঠটি</a:t>
            </a:r>
            <a:r>
              <a:rPr lang="en-US" sz="3600" dirty="0"/>
              <a:t> </a:t>
            </a:r>
            <a:r>
              <a:rPr lang="en-US" sz="3600" dirty="0" err="1"/>
              <a:t>উপস্থাপনের</a:t>
            </a:r>
            <a:r>
              <a:rPr lang="en-US" sz="3600" dirty="0"/>
              <a:t> </a:t>
            </a:r>
            <a:r>
              <a:rPr lang="en-US" sz="3600" dirty="0" err="1"/>
              <a:t>পূর্বে</a:t>
            </a:r>
            <a:r>
              <a:rPr lang="en-US" sz="3600" dirty="0"/>
              <a:t> </a:t>
            </a:r>
            <a:r>
              <a:rPr lang="bn-BD" sz="3600" dirty="0" smtClean="0"/>
              <a:t>পাঠ্য বইয়ের সাথে মিলিয়ে নিয়ে </a:t>
            </a:r>
            <a:r>
              <a:rPr lang="en-US" sz="3600" dirty="0" err="1" smtClean="0"/>
              <a:t>উল্লেখিত</a:t>
            </a:r>
            <a:r>
              <a:rPr lang="en-US" sz="3600" dirty="0" smtClean="0"/>
              <a:t> </a:t>
            </a:r>
            <a:r>
              <a:rPr lang="bn-BD" sz="3600" dirty="0" smtClean="0"/>
              <a:t>স্লাইড নোটগুলো </a:t>
            </a:r>
            <a:r>
              <a:rPr lang="en-US" sz="3600" dirty="0" err="1"/>
              <a:t>দেখে</a:t>
            </a:r>
            <a:r>
              <a:rPr lang="en-US" sz="3600" dirty="0"/>
              <a:t> </a:t>
            </a:r>
            <a:r>
              <a:rPr lang="bn-BD" sz="3600" dirty="0" smtClean="0"/>
              <a:t>নিবেন</a:t>
            </a:r>
            <a:r>
              <a:rPr lang="en-US" sz="3600" dirty="0" smtClean="0"/>
              <a:t> </a:t>
            </a:r>
            <a:r>
              <a:rPr lang="bn-BD" sz="3600" dirty="0" smtClean="0"/>
              <a:t>এবং স্লাইড নোটের সাথে মিলিয়ে  প্রতিটি সাইড উপস্থাপন করবেন</a:t>
            </a:r>
            <a:r>
              <a:rPr lang="en-US" sz="3600" dirty="0" smtClean="0"/>
              <a:t>।</a:t>
            </a:r>
            <a:r>
              <a:rPr lang="bn-BD" sz="3600" dirty="0" smtClean="0"/>
              <a:t> </a:t>
            </a:r>
            <a:r>
              <a:rPr lang="bn-BD" sz="3600" dirty="0"/>
              <a:t>এছাড়াও শিক্ষকমণ্ডলী </a:t>
            </a:r>
            <a:r>
              <a:rPr lang="en-US" sz="3600" dirty="0"/>
              <a:t> </a:t>
            </a:r>
            <a:r>
              <a:rPr lang="bn-BD" sz="3600" dirty="0"/>
              <a:t> প্রয়োজনবোধে তার নিজস্ব কৌশল প্রয়োগ করতে পারবেন </a:t>
            </a:r>
            <a:r>
              <a:rPr lang="bn-BD" sz="3600" dirty="0" smtClean="0"/>
              <a:t>। </a:t>
            </a:r>
            <a:r>
              <a:rPr lang="en-US" sz="3600" dirty="0" smtClean="0"/>
              <a:t>f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dirty="0" smtClean="0"/>
              <a:t> </a:t>
            </a:r>
            <a:r>
              <a:rPr lang="bn-BD" sz="3600" dirty="0" smtClean="0"/>
              <a:t>চেপে পাঠ উপস্থাপন শুরু করবেন।   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914400" y="228600"/>
            <a:ext cx="7239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000" dirty="0"/>
              <a:t>এই স্লাইডটি সম্মানিত শিক্ষকমণ্ডলীর জন্য, বিধায় স্লাইডটি হাইড করে রাখা হয়েছে।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6774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AED85B-E0EF-4888-B5F3-B8E3EBF21AFB}" type="datetime12">
              <a:rPr lang="bn-BD" smtClean="0"/>
              <a:pPr>
                <a:defRPr/>
              </a:pPr>
              <a:t>07-09-16 15.44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92F88C-5841-441C-B7B4-88ABDFA2278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Date Placeholder 1"/>
          <p:cNvSpPr txBox="1">
            <a:spLocks/>
          </p:cNvSpPr>
          <p:nvPr/>
        </p:nvSpPr>
        <p:spPr>
          <a:xfrm>
            <a:off x="914400" y="6324600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9pPr>
          </a:lstStyle>
          <a:p>
            <a:pPr>
              <a:defRPr/>
            </a:pPr>
            <a:fld id="{97AED85B-E0EF-4888-B5F3-B8E3EBF21AFB}" type="datetime12">
              <a:rPr lang="bn-BD" smtClean="0"/>
              <a:pPr>
                <a:defRPr/>
              </a:pPr>
              <a:t>07-09-16 15.44</a:t>
            </a:fld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7696200" y="6324600"/>
            <a:ext cx="457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9pPr>
          </a:lstStyle>
          <a:p>
            <a:pPr>
              <a:defRPr/>
            </a:pPr>
            <a:fld id="{F692F88C-5841-441C-B7B4-88ABDFA2278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743200" y="225684"/>
            <a:ext cx="4038599" cy="45720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Wave1">
              <a:avLst>
                <a:gd name="adj1" fmla="val 1168"/>
                <a:gd name="adj2" fmla="val 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6000" b="1" dirty="0" smtClean="0">
                <a:ln w="0"/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গোসলের ফরজ </a:t>
            </a:r>
            <a:r>
              <a:rPr lang="bn-BD" b="1" spc="51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1000" y="5444262"/>
            <a:ext cx="8001000" cy="781078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নাকের নরম জায়গা পর্যন্ত পানি পৌঁছানো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932589"/>
            <a:ext cx="6019800" cy="454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72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AED85B-E0EF-4888-B5F3-B8E3EBF21AFB}" type="datetime12">
              <a:rPr lang="bn-BD" smtClean="0"/>
              <a:pPr>
                <a:defRPr/>
              </a:pPr>
              <a:t>07-09-16 15.44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92F88C-5841-441C-B7B4-88ABDFA2278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Date Placeholder 1"/>
          <p:cNvSpPr txBox="1">
            <a:spLocks/>
          </p:cNvSpPr>
          <p:nvPr/>
        </p:nvSpPr>
        <p:spPr>
          <a:xfrm>
            <a:off x="914400" y="6324600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9pPr>
          </a:lstStyle>
          <a:p>
            <a:pPr>
              <a:defRPr/>
            </a:pPr>
            <a:fld id="{97AED85B-E0EF-4888-B5F3-B8E3EBF21AFB}" type="datetime12">
              <a:rPr lang="bn-BD" smtClean="0"/>
              <a:pPr>
                <a:defRPr/>
              </a:pPr>
              <a:t>07-09-16 15.44</a:t>
            </a:fld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7696200" y="6324600"/>
            <a:ext cx="457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9pPr>
          </a:lstStyle>
          <a:p>
            <a:pPr>
              <a:defRPr/>
            </a:pPr>
            <a:fld id="{F692F88C-5841-441C-B7B4-88ABDFA2278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971800" y="152400"/>
            <a:ext cx="4038599" cy="53340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Wave1">
              <a:avLst>
                <a:gd name="adj1" fmla="val 1168"/>
                <a:gd name="adj2" fmla="val 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6000" b="1" dirty="0" smtClean="0">
                <a:ln w="0"/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গোসলের ফরজ </a:t>
            </a:r>
            <a:r>
              <a:rPr lang="bn-BD" b="1" spc="51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62000" y="5523343"/>
            <a:ext cx="6705600" cy="781078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সমস্ত শরীর পানি দিয়ে 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ধৌত করা।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990600"/>
            <a:ext cx="6515100" cy="461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90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14400" y="152400"/>
            <a:ext cx="7315200" cy="68580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4000" b="1" dirty="0" smtClean="0">
                <a:ln w="0"/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একটি  গোসলের ভিডিও দেখি </a:t>
            </a:r>
            <a:endParaRPr lang="en-US" sz="1100" b="1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09600" y="4607008"/>
            <a:ext cx="7924800" cy="68580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4000" b="1" dirty="0" smtClean="0">
                <a:ln w="0"/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গোসল করার নিয়ম সম্পর্কে কোন প্রশ্ন আছে কী?</a:t>
            </a:r>
            <a:endParaRPr lang="en-US" sz="1100" b="1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6444" y="4990906"/>
            <a:ext cx="8613212" cy="1124916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‘’গোসলই পবিত্র হওয়ার প্রধান উপায়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’’ উক্তিটি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তটা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যুক্তিযুক্ত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মতামত দাও।  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228600"/>
            <a:ext cx="6477000" cy="519156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bn-BD" sz="4400" b="1" dirty="0">
                <a:solidFill>
                  <a:srgbClr val="00AFE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 দলে </a:t>
            </a:r>
            <a:r>
              <a:rPr lang="bn-BD" sz="4400" b="1" dirty="0" smtClean="0">
                <a:solidFill>
                  <a:srgbClr val="00AFE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যেকো</a:t>
            </a:r>
            <a:r>
              <a:rPr lang="bn-IN" sz="4400" b="1" dirty="0" smtClean="0">
                <a:solidFill>
                  <a:srgbClr val="00AFE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bn-BD" sz="4400" b="1" dirty="0" smtClean="0">
                <a:solidFill>
                  <a:srgbClr val="00AFE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একজন </a:t>
            </a:r>
            <a:r>
              <a:rPr lang="bn-IN" sz="4400" b="1" dirty="0" smtClean="0">
                <a:solidFill>
                  <a:srgbClr val="00AFE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bn-BD" sz="4400" b="1" dirty="0" smtClean="0">
                <a:solidFill>
                  <a:srgbClr val="00AFE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খবে  </a:t>
            </a:r>
            <a:endParaRPr lang="en-US" sz="4400" b="1" dirty="0">
              <a:solidFill>
                <a:srgbClr val="00AFE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202656" y="930321"/>
            <a:ext cx="2667000" cy="66543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</a:t>
            </a:r>
            <a:r>
              <a:rPr lang="bn-BD" sz="4800" dirty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r>
              <a:rPr lang="bn-BD" sz="4800" dirty="0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24-Point Star 4"/>
          <p:cNvSpPr/>
          <p:nvPr/>
        </p:nvSpPr>
        <p:spPr>
          <a:xfrm>
            <a:off x="6699771" y="2978916"/>
            <a:ext cx="1798434" cy="1863097"/>
          </a:xfrm>
          <a:prstGeom prst="star24">
            <a:avLst/>
          </a:prstGeom>
          <a:solidFill>
            <a:srgbClr val="92D050"/>
          </a:solidFill>
          <a:ln w="57150">
            <a:solidFill>
              <a:srgbClr val="D60093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৭+৫ মিনিট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6677025" y="1720868"/>
            <a:ext cx="1935755" cy="1180723"/>
          </a:xfrm>
          <a:prstGeom prst="downArrow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066693" y="1229427"/>
            <a:ext cx="0" cy="3612586"/>
          </a:xfrm>
          <a:prstGeom prst="line">
            <a:avLst/>
          </a:prstGeom>
          <a:ln w="57150">
            <a:solidFill>
              <a:srgbClr val="D6009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29427"/>
            <a:ext cx="5153555" cy="313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74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>
          <a:xfrm>
            <a:off x="914400" y="6324600"/>
            <a:ext cx="2057400" cy="365125"/>
          </a:xfrm>
          <a:solidFill>
            <a:schemeClr val="accent2">
              <a:lumMod val="20000"/>
              <a:lumOff val="80000"/>
            </a:schemeClr>
          </a:solidFill>
          <a:ex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C6C09C5-24D6-490C-AFDB-933DF919868C}" type="datetime12">
              <a:rPr lang="bn-BD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07-09-16 15.44</a:t>
            </a:fld>
            <a:endParaRPr lang="en-US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7696200" y="6324600"/>
            <a:ext cx="457200" cy="365125"/>
          </a:xfrm>
          <a:solidFill>
            <a:schemeClr val="accent2">
              <a:lumMod val="20000"/>
              <a:lumOff val="80000"/>
            </a:schemeClr>
          </a:solidFill>
          <a:ex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7BC6CBF-1141-43FE-8F4C-040F45C0E5A0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mtClean="0"/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10712648" y="6268243"/>
            <a:ext cx="515588" cy="4282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1587" y="3438052"/>
            <a:ext cx="4161313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71493" indent="-571493">
              <a:buFont typeface="Wingdings" pitchFamily="2" charset="2"/>
              <a:buChar char="v"/>
              <a:defRPr/>
            </a:pP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গোসলের ফরজ কয়টি? </a:t>
            </a:r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56882" y="169635"/>
            <a:ext cx="4528513" cy="558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 ক্লিক কর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955045" y="2207091"/>
            <a:ext cx="2512555" cy="59377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পবিত্র </a:t>
            </a:r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90380" y="5068211"/>
            <a:ext cx="1930873" cy="56733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৫ টি </a:t>
            </a:r>
            <a:endPara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37743" y="2715321"/>
            <a:ext cx="3015057" cy="5840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পরিচ্ছন্ন </a:t>
            </a:r>
            <a:endParaRPr lang="bn-BD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64637" y="2043094"/>
            <a:ext cx="2988163" cy="5759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পরি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ষ্কা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করা </a:t>
            </a:r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37742" y="4247941"/>
            <a:ext cx="2024457" cy="63805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৪ টি </a:t>
            </a:r>
            <a:endParaRPr lang="bn-BD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955045" y="2991406"/>
            <a:ext cx="2512555" cy="5481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ঘ।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ধৌত করা </a:t>
            </a:r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69626" y="5030938"/>
            <a:ext cx="2092574" cy="6436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৩ টি </a:t>
            </a:r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7743" y="1164827"/>
            <a:ext cx="3167457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571493" indent="-571493">
              <a:buFont typeface="Wingdings" pitchFamily="2" charset="2"/>
              <a:buChar char="v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গোসল অর্থ কী?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890380" y="4289141"/>
            <a:ext cx="1895015" cy="59685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২ টি </a:t>
            </a:r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" t="13017" r="4521" b="36654"/>
          <a:stretch/>
        </p:blipFill>
        <p:spPr>
          <a:xfrm>
            <a:off x="2762387" y="-50223"/>
            <a:ext cx="4286358" cy="8141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7" name="Picture 16">
            <a:hlinkClick r:id="" action="ppaction://noaction" highlightClick="1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7" b="25881"/>
          <a:stretch/>
        </p:blipFill>
        <p:spPr>
          <a:xfrm>
            <a:off x="2510744" y="18942"/>
            <a:ext cx="5195734" cy="83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6" grpId="2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fld id="{97AED85B-E0EF-4888-B5F3-B8E3EBF21AFB}" type="datetime12">
              <a:rPr lang="bn-BD" smtClean="0"/>
              <a:pPr>
                <a:defRPr/>
              </a:pPr>
              <a:t>07-09-16 15.44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fld id="{F692F88C-5841-441C-B7B4-88ABDFA2278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408466" y="124857"/>
            <a:ext cx="4000500" cy="558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BD" sz="4400" dirty="0" smtClean="0">
                <a:solidFill>
                  <a:schemeClr val="tx1"/>
                </a:solidFill>
              </a:rPr>
              <a:t>সঠিক উত্তরে ক্লিক কর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372748" y="5294582"/>
            <a:ext cx="2058507" cy="5145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200" dirty="0" smtClean="0">
                <a:solidFill>
                  <a:schemeClr val="tx1"/>
                </a:solidFill>
              </a:rPr>
              <a:t>ঘ। </a:t>
            </a:r>
            <a:r>
              <a:rPr lang="en-US" sz="3200" dirty="0">
                <a:solidFill>
                  <a:schemeClr val="tx1"/>
                </a:solidFill>
              </a:rPr>
              <a:t>i</a:t>
            </a:r>
            <a:r>
              <a:rPr lang="en-US" sz="3200" dirty="0" smtClean="0">
                <a:solidFill>
                  <a:schemeClr val="tx1"/>
                </a:solidFill>
              </a:rPr>
              <a:t>, ii </a:t>
            </a:r>
            <a:r>
              <a:rPr lang="bn-BD" sz="3200" dirty="0" smtClean="0">
                <a:solidFill>
                  <a:schemeClr val="tx1"/>
                </a:solidFill>
              </a:rPr>
              <a:t>ও </a:t>
            </a:r>
            <a:r>
              <a:rPr lang="en-US" sz="3200" dirty="0" smtClean="0">
                <a:solidFill>
                  <a:schemeClr val="tx1"/>
                </a:solidFill>
              </a:rPr>
              <a:t>iii</a:t>
            </a:r>
            <a:endParaRPr lang="bn-BD" sz="32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59782" y="5245266"/>
            <a:ext cx="1852129" cy="6131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dirty="0">
                <a:solidFill>
                  <a:schemeClr val="tx1"/>
                </a:solidFill>
              </a:rPr>
              <a:t> </a:t>
            </a:r>
            <a:r>
              <a:rPr lang="bn-BD" sz="3600" dirty="0">
                <a:solidFill>
                  <a:schemeClr val="tx1"/>
                </a:solidFill>
              </a:rPr>
              <a:t>ক</a:t>
            </a:r>
            <a:r>
              <a:rPr lang="bn-BD" sz="3600" dirty="0" smtClean="0">
                <a:solidFill>
                  <a:schemeClr val="tx1"/>
                </a:solidFill>
              </a:rPr>
              <a:t>।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i</a:t>
            </a:r>
            <a:r>
              <a:rPr lang="en-US" sz="3200" dirty="0" smtClean="0">
                <a:solidFill>
                  <a:schemeClr val="tx1"/>
                </a:solidFill>
              </a:rPr>
              <a:t>  </a:t>
            </a:r>
            <a:endParaRPr lang="bn-BD" sz="24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06770" y="5262273"/>
            <a:ext cx="1887516" cy="546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 smtClean="0">
                <a:solidFill>
                  <a:schemeClr val="tx1"/>
                </a:solidFill>
              </a:rPr>
              <a:t> </a:t>
            </a:r>
            <a:r>
              <a:rPr lang="bn-BD" sz="3200" dirty="0">
                <a:solidFill>
                  <a:schemeClr val="tx1"/>
                </a:solidFill>
              </a:rPr>
              <a:t>গ</a:t>
            </a:r>
            <a:r>
              <a:rPr lang="bn-BD" sz="3200" dirty="0" smtClean="0">
                <a:solidFill>
                  <a:schemeClr val="tx1"/>
                </a:solidFill>
              </a:rPr>
              <a:t>।</a:t>
            </a:r>
            <a:r>
              <a:rPr lang="en-US" sz="3200" dirty="0" smtClean="0">
                <a:solidFill>
                  <a:schemeClr val="tx1"/>
                </a:solidFill>
              </a:rPr>
              <a:t> iii</a:t>
            </a:r>
            <a:endParaRPr lang="bn-BD" sz="32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290373" y="5284264"/>
            <a:ext cx="1748227" cy="57414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</a:rPr>
              <a:t>খ</a:t>
            </a:r>
            <a:r>
              <a:rPr lang="bn-BD" sz="3600" dirty="0" smtClean="0">
                <a:solidFill>
                  <a:schemeClr val="tx1"/>
                </a:solidFill>
              </a:rPr>
              <a:t>।</a:t>
            </a:r>
            <a:r>
              <a:rPr lang="en-US" sz="3600" dirty="0" smtClean="0">
                <a:solidFill>
                  <a:schemeClr val="tx1"/>
                </a:solidFill>
              </a:rPr>
              <a:t> ii  </a:t>
            </a:r>
            <a:endParaRPr lang="bn-BD" sz="3600" dirty="0">
              <a:solidFill>
                <a:schemeClr val="tx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" t="13017" r="4521" b="36654"/>
          <a:stretch/>
        </p:blipFill>
        <p:spPr>
          <a:xfrm>
            <a:off x="1652449" y="-4741"/>
            <a:ext cx="4696750" cy="8141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12500"/>
          </a:effectLst>
        </p:spPr>
      </p:pic>
      <p:pic>
        <p:nvPicPr>
          <p:cNvPr id="19" name="Picture 18">
            <a:hlinkClick r:id="" action="ppaction://noaction" highlightClick="1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7" b="25881"/>
          <a:stretch/>
        </p:blipFill>
        <p:spPr>
          <a:xfrm>
            <a:off x="1495341" y="-13484"/>
            <a:ext cx="5693194" cy="8334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20" name="Rounded Rectangle 19"/>
          <p:cNvSpPr/>
          <p:nvPr/>
        </p:nvSpPr>
        <p:spPr>
          <a:xfrm>
            <a:off x="115549" y="3527417"/>
            <a:ext cx="2292917" cy="57650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dirty="0" err="1" smtClean="0">
                <a:solidFill>
                  <a:schemeClr val="tx1"/>
                </a:solidFill>
              </a:rPr>
              <a:t>i</a:t>
            </a:r>
            <a:r>
              <a:rPr lang="en-US" sz="3600" dirty="0" smtClean="0">
                <a:solidFill>
                  <a:schemeClr val="tx1"/>
                </a:solidFill>
              </a:rPr>
              <a:t>) </a:t>
            </a:r>
            <a:r>
              <a:rPr lang="bn-BD" sz="3600" dirty="0" smtClean="0">
                <a:solidFill>
                  <a:schemeClr val="tx1"/>
                </a:solidFill>
              </a:rPr>
              <a:t> ওয়াজিব </a:t>
            </a:r>
            <a:endParaRPr lang="bn-BD" sz="3600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971800" y="3562388"/>
            <a:ext cx="2449957" cy="50655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ii) </a:t>
            </a:r>
            <a:r>
              <a:rPr lang="bn-BD" sz="3600" dirty="0">
                <a:solidFill>
                  <a:schemeClr val="tx1"/>
                </a:solidFill>
              </a:rPr>
              <a:t> </a:t>
            </a:r>
            <a:r>
              <a:rPr lang="bn-BD" sz="3600" dirty="0" smtClean="0">
                <a:solidFill>
                  <a:schemeClr val="tx1"/>
                </a:solidFill>
              </a:rPr>
              <a:t>সুন্নাত </a:t>
            </a:r>
            <a:endParaRPr lang="bn-BD" sz="3600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788770" y="3574100"/>
            <a:ext cx="2642485" cy="5311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iii)</a:t>
            </a:r>
            <a:r>
              <a:rPr lang="bn-BD" sz="3600" dirty="0" smtClean="0">
                <a:solidFill>
                  <a:schemeClr val="tx1"/>
                </a:solidFill>
              </a:rPr>
              <a:t>  ফরজ  </a:t>
            </a:r>
            <a:endParaRPr lang="bn-BD" sz="3600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74963" y="4341121"/>
            <a:ext cx="3921815" cy="6710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dirty="0">
                <a:solidFill>
                  <a:schemeClr val="tx1"/>
                </a:solidFill>
              </a:rPr>
              <a:t> </a:t>
            </a:r>
            <a:r>
              <a:rPr lang="bn-BD" sz="4000" dirty="0" smtClean="0">
                <a:solidFill>
                  <a:schemeClr val="tx1"/>
                </a:solidFill>
              </a:rPr>
              <a:t>নিচের কোনটি সঠিক ?</a:t>
            </a:r>
            <a:endParaRPr lang="bn-BD" sz="48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20980" y="2641155"/>
            <a:ext cx="5417820" cy="5458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71500" indent="-571500" algn="just">
              <a:buFont typeface="Wingdings" pitchFamily="2" charset="2"/>
              <a:buChar char="v"/>
              <a:defRPr/>
            </a:pPr>
            <a:r>
              <a:rPr lang="bn-IN" sz="3600" dirty="0" smtClean="0">
                <a:solidFill>
                  <a:schemeClr val="tx1"/>
                </a:solidFill>
              </a:rPr>
              <a:t>ফরজ </a:t>
            </a:r>
            <a:r>
              <a:rPr lang="bn-BD" sz="3600" dirty="0" smtClean="0">
                <a:solidFill>
                  <a:schemeClr val="tx1"/>
                </a:solidFill>
              </a:rPr>
              <a:t>গোসলের পূর্বে অজু করা</a:t>
            </a:r>
            <a:r>
              <a:rPr lang="en-US" sz="3600" dirty="0" smtClean="0">
                <a:solidFill>
                  <a:schemeClr val="tx1"/>
                </a:solidFill>
              </a:rPr>
              <a:t>..</a:t>
            </a:r>
            <a:r>
              <a:rPr lang="bn-BD" sz="3600" dirty="0" smtClean="0">
                <a:solidFill>
                  <a:schemeClr val="tx1"/>
                </a:solidFill>
              </a:rPr>
              <a:t> </a:t>
            </a:r>
            <a:endParaRPr lang="bn-BD" sz="36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0980" y="1168733"/>
            <a:ext cx="88125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buFont typeface="Wingdings" pitchFamily="2" charset="2"/>
              <a:buChar char="v"/>
              <a:defRPr/>
            </a:pPr>
            <a:r>
              <a:rPr lang="bn-BD" sz="3600" b="1" dirty="0"/>
              <a:t>মিজান সাহেব পুকুরে নেমে গোসল করেন তবে তিনি </a:t>
            </a:r>
            <a:r>
              <a:rPr lang="bn-IN" sz="3600" b="1" dirty="0" smtClean="0"/>
              <a:t>ফরজ </a:t>
            </a:r>
            <a:r>
              <a:rPr lang="bn-BD" sz="3600" b="1" dirty="0" smtClean="0"/>
              <a:t>গোসলের </a:t>
            </a:r>
            <a:r>
              <a:rPr lang="bn-BD" sz="3600" b="1" dirty="0"/>
              <a:t>পূর্বে অজু করেন  না- </a:t>
            </a:r>
          </a:p>
        </p:txBody>
      </p:sp>
    </p:spTree>
    <p:extLst>
      <p:ext uri="{BB962C8B-B14F-4D97-AF65-F5344CB8AC3E}">
        <p14:creationId xmlns:p14="http://schemas.microsoft.com/office/powerpoint/2010/main" val="326929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10" grpId="0" animBg="1"/>
      <p:bldP spid="13" grpId="0" animBg="1"/>
      <p:bldP spid="15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50" y="4724400"/>
            <a:ext cx="84963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marL="571493" indent="-571493">
              <a:buFont typeface="Wingdings" panose="05000000000000000000" pitchFamily="2" charset="2"/>
              <a:buChar char="Ø"/>
            </a:pPr>
            <a:endParaRPr lang="en-US" sz="4000" dirty="0">
              <a:solidFill>
                <a:schemeClr val="accent4">
                  <a:lumMod val="50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152400"/>
            <a:ext cx="739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000" dirty="0">
                <a:effectLst>
                  <a:glow rad="101600">
                    <a:srgbClr val="00AFEF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আগামীকাল এই প্রশ্নের উত্তর লিখে নিয়ে আসবে</a:t>
            </a:r>
            <a:endParaRPr lang="en-US" sz="4000" dirty="0">
              <a:effectLst>
                <a:glow rad="101600">
                  <a:srgbClr val="00AFEF">
                    <a:alpha val="60000"/>
                  </a:srgb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5750" y="5274484"/>
            <a:ext cx="8613212" cy="683536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গোসল আমাদের শরীর ও মনকে কীভাবে সুস্থ্য রাখে ব্যাখ্যা কর।  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96893"/>
            <a:ext cx="7848600" cy="3981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3FCA70B-E37A-4F6D-945A-D74D1394432D}" type="datetime12">
              <a:rPr lang="bn-BD" smtClean="0">
                <a:solidFill>
                  <a:srgbClr val="FF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07-09-16 15.44</a:t>
            </a:fld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3277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9ED20E6-500D-49C5-A0D1-F9CE6303CB04}" type="slidenum">
              <a:rPr lang="en-US" smtClean="0">
                <a:solidFill>
                  <a:srgbClr val="FF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200400" y="228600"/>
            <a:ext cx="3200400" cy="533400"/>
          </a:xfrm>
          <a:prstGeom prst="round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bn-BD" sz="5400" dirty="0">
                <a:solidFill>
                  <a:srgbClr val="FFC000"/>
                </a:solidFill>
              </a:rPr>
              <a:t>আজ এ পর্যন্তই  </a:t>
            </a:r>
            <a:endParaRPr lang="en-US" sz="5400" dirty="0">
              <a:solidFill>
                <a:srgbClr val="FFC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95400" y="4724400"/>
            <a:ext cx="7010400" cy="12192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bn-IN" sz="11500" dirty="0" smtClean="0">
                <a:solidFill>
                  <a:schemeClr val="accent6">
                    <a:lumMod val="75000"/>
                  </a:schemeClr>
                </a:solidFill>
              </a:rPr>
              <a:t>আল্লাহ হাফেজ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AED85B-E0EF-4888-B5F3-B8E3EBF21AFB}" type="datetime12">
              <a:rPr lang="bn-BD" smtClean="0"/>
              <a:pPr>
                <a:defRPr/>
              </a:pPr>
              <a:t>07-09-16 15.44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92F88C-5841-441C-B7B4-88ABDFA2278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92394" y="-152400"/>
            <a:ext cx="3124200" cy="1161542"/>
          </a:xfrm>
          <a:prstGeom prst="rect">
            <a:avLst/>
          </a:prstGeom>
          <a:noFill/>
        </p:spPr>
        <p:txBody>
          <a:bodyPr wrap="none" rtlCol="0">
            <a:prstTxWarp prst="textCan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2994" y="2362200"/>
            <a:ext cx="8763000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3200" dirty="0" smtClean="0"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994" y="3505200"/>
            <a:ext cx="8742406" cy="24314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bn-BD" sz="40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১। </a:t>
            </a:r>
            <a:r>
              <a:rPr lang="bn-IN" sz="40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4000" dirty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মোঃ </a:t>
            </a:r>
            <a:r>
              <a:rPr lang="bn-BD" sz="40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গোলাম জাওহার</a:t>
            </a:r>
            <a:r>
              <a:rPr lang="bn-IN" sz="40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bn-BD" sz="36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সহকারী অধ্যাপক</a:t>
            </a:r>
            <a:r>
              <a:rPr lang="bn-IN" sz="36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,</a:t>
            </a:r>
            <a:r>
              <a:rPr lang="bn-BD" sz="36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 ইসলামি আদর্শ,</a:t>
            </a:r>
            <a:r>
              <a:rPr lang="bn-IN" sz="36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36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সরকারি </a:t>
            </a:r>
            <a:r>
              <a:rPr lang="bn-IN" sz="36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টিটি</a:t>
            </a:r>
            <a:r>
              <a:rPr lang="bn-BD" sz="36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 কলেজ</a:t>
            </a:r>
            <a:r>
              <a:rPr lang="bn-IN" sz="36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bn-BD" sz="36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ফরিদপুর।</a:t>
            </a:r>
            <a:endParaRPr lang="bn-BD" sz="4000" dirty="0" smtClean="0">
              <a:solidFill>
                <a:srgbClr val="008000"/>
              </a:solidFill>
              <a:latin typeface="Nikosh" pitchFamily="2" charset="0"/>
              <a:cs typeface="Nikosh" pitchFamily="2" charset="0"/>
            </a:endParaRPr>
          </a:p>
          <a:p>
            <a:pPr algn="just"/>
            <a:r>
              <a:rPr lang="bn-BD" sz="40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২। </a:t>
            </a:r>
            <a:r>
              <a:rPr lang="bn-IN" sz="40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4000" dirty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মোঃ </a:t>
            </a:r>
            <a:r>
              <a:rPr lang="bn-BD" sz="4000" dirty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সাখাওয়াৎ হোসেন</a:t>
            </a:r>
            <a:r>
              <a:rPr lang="bn-IN" sz="4000" dirty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bn-BD" sz="3600" dirty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সহকারী অধ্যাপক</a:t>
            </a:r>
            <a:r>
              <a:rPr lang="bn-IN" sz="3600" dirty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,</a:t>
            </a:r>
            <a:r>
              <a:rPr lang="bn-BD" sz="3600" dirty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 ইসলামি আদর্শ,</a:t>
            </a:r>
            <a:r>
              <a:rPr lang="bn-IN" sz="3600" dirty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360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সরকারি </a:t>
            </a:r>
            <a:r>
              <a:rPr lang="bn-IN" sz="360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টিটি</a:t>
            </a:r>
            <a:r>
              <a:rPr lang="bn-BD" sz="36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3600" dirty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কলেজ</a:t>
            </a:r>
            <a:r>
              <a:rPr lang="bn-IN" sz="3600" dirty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bn-BD" sz="3600" dirty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সিলেট</a:t>
            </a:r>
            <a:r>
              <a:rPr lang="bn-BD" sz="36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bn-IN" sz="4000" dirty="0" smtClean="0">
              <a:solidFill>
                <a:srgbClr val="008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009142"/>
            <a:ext cx="8763000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40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4000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40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F4B4EF7-A9EC-4AEC-AF3B-DE855E6F89EB}" type="datetime12">
              <a:rPr lang="bn-BD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07-09-16 15.44</a:t>
            </a:fld>
            <a:endParaRPr lang="en-US" smtClean="0"/>
          </a:p>
        </p:txBody>
      </p:sp>
      <p:sp>
        <p:nvSpPr>
          <p:cNvPr id="22" name="Rounded Rectangle 21"/>
          <p:cNvSpPr/>
          <p:nvPr/>
        </p:nvSpPr>
        <p:spPr>
          <a:xfrm>
            <a:off x="914400" y="136525"/>
            <a:ext cx="7315200" cy="609600"/>
          </a:xfrm>
          <a:prstGeom prst="round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 bwMode="auto">
          <a:xfrm>
            <a:off x="7696200" y="6324600"/>
            <a:ext cx="457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auto" hangingPunct="0">
              <a:spcBef>
                <a:spcPts val="0"/>
              </a:spcBef>
              <a:spcAft>
                <a:spcPts val="0"/>
              </a:spcAft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11C2BDC-007B-4C9E-A7DB-5113224FE8F2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mtClean="0"/>
          </a:p>
        </p:txBody>
      </p:sp>
      <p:sp>
        <p:nvSpPr>
          <p:cNvPr id="15" name="8-Point Star 14"/>
          <p:cNvSpPr/>
          <p:nvPr/>
        </p:nvSpPr>
        <p:spPr>
          <a:xfrm>
            <a:off x="304800" y="4419600"/>
            <a:ext cx="2057400" cy="1752600"/>
          </a:xfrm>
          <a:prstGeom prst="star8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13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স্বা</a:t>
            </a:r>
            <a:r>
              <a:rPr lang="bn-BD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12-Point Star 15"/>
          <p:cNvSpPr/>
          <p:nvPr/>
        </p:nvSpPr>
        <p:spPr>
          <a:xfrm>
            <a:off x="2438400" y="4419600"/>
            <a:ext cx="1905000" cy="1737360"/>
          </a:xfrm>
          <a:prstGeom prst="star12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13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গ</a:t>
            </a:r>
            <a:endParaRPr lang="en-US" sz="1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12-Point Star 16"/>
          <p:cNvSpPr/>
          <p:nvPr/>
        </p:nvSpPr>
        <p:spPr>
          <a:xfrm>
            <a:off x="4343400" y="4419600"/>
            <a:ext cx="2057400" cy="1737360"/>
          </a:xfrm>
          <a:prstGeom prst="star12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13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ত</a:t>
            </a:r>
            <a:endParaRPr lang="en-US" sz="1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8-Point Star 17"/>
          <p:cNvSpPr/>
          <p:nvPr/>
        </p:nvSpPr>
        <p:spPr>
          <a:xfrm>
            <a:off x="6400800" y="4419600"/>
            <a:ext cx="2133600" cy="1737360"/>
          </a:xfrm>
          <a:prstGeom prst="star8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13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ম</a:t>
            </a:r>
            <a:r>
              <a:rPr lang="bn-BD" sz="199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199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8-Point Star 18"/>
          <p:cNvSpPr/>
          <p:nvPr/>
        </p:nvSpPr>
        <p:spPr>
          <a:xfrm>
            <a:off x="304800" y="4408842"/>
            <a:ext cx="2057400" cy="1752600"/>
          </a:xfrm>
          <a:prstGeom prst="star8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13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স্বা</a:t>
            </a:r>
            <a:r>
              <a:rPr lang="bn-BD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2" name="12-Point Star 31"/>
          <p:cNvSpPr/>
          <p:nvPr/>
        </p:nvSpPr>
        <p:spPr>
          <a:xfrm>
            <a:off x="2438400" y="4408842"/>
            <a:ext cx="1905000" cy="1737360"/>
          </a:xfrm>
          <a:prstGeom prst="star12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13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গ</a:t>
            </a:r>
            <a:endParaRPr lang="en-US" sz="13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3" name="12-Point Star 32"/>
          <p:cNvSpPr/>
          <p:nvPr/>
        </p:nvSpPr>
        <p:spPr>
          <a:xfrm>
            <a:off x="4343400" y="4408842"/>
            <a:ext cx="2057400" cy="1737360"/>
          </a:xfrm>
          <a:prstGeom prst="star12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13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ত</a:t>
            </a:r>
            <a:endParaRPr lang="en-US" sz="13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4" name="8-Point Star 33"/>
          <p:cNvSpPr/>
          <p:nvPr/>
        </p:nvSpPr>
        <p:spPr>
          <a:xfrm>
            <a:off x="6400800" y="4408842"/>
            <a:ext cx="2133600" cy="1737360"/>
          </a:xfrm>
          <a:prstGeom prst="star8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13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ম</a:t>
            </a:r>
            <a:r>
              <a:rPr lang="bn-BD" sz="199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199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mph" presetSubtype="10" repeatCount="indefinite" accel="48000" decel="52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3" presetClass="emph" presetSubtype="10" repeatCount="indefinite" accel="48000" decel="52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3" presetID="3" presetClass="emph" presetSubtype="10" repeatCount="indefinite" accel="48000" decel="52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5" presetID="3" presetClass="emph" presetSubtype="10" repeatCount="indefinite" accel="48000" decel="52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7" presetID="3" presetClass="emph" presetSubtype="10" repeatCount="indefinite" accel="48000" decel="52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9" presetID="3" presetClass="emph" presetSubtype="10" repeatCount="indefinite" accel="48000" decel="52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4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1" presetID="3" presetClass="emph" presetSubtype="10" repeatCount="indefinite" accel="48000" decel="52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4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3" presetID="3" presetClass="emph" presetSubtype="10" repeatCount="indefinite" accel="48000" decel="52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32" grpId="0"/>
      <p:bldP spid="32" grpId="1"/>
      <p:bldP spid="33" grpId="0"/>
      <p:bldP spid="33" grpId="1"/>
      <p:bldP spid="34" grpId="0"/>
      <p:bldP spid="3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425097" y="126271"/>
            <a:ext cx="2382515" cy="731532"/>
          </a:xfrm>
          <a:prstGeom prst="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0555" y="0"/>
            <a:ext cx="8991600" cy="6858000"/>
            <a:chOff x="120555" y="0"/>
            <a:chExt cx="8991600" cy="6858000"/>
          </a:xfrm>
        </p:grpSpPr>
        <p:grpSp>
          <p:nvGrpSpPr>
            <p:cNvPr id="2" name="Group 1"/>
            <p:cNvGrpSpPr/>
            <p:nvPr/>
          </p:nvGrpSpPr>
          <p:grpSpPr>
            <a:xfrm>
              <a:off x="120555" y="0"/>
              <a:ext cx="8991600" cy="6858000"/>
              <a:chOff x="120555" y="0"/>
              <a:chExt cx="8991600" cy="685800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0555" y="0"/>
                <a:ext cx="8991600" cy="6858000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6" name="Rectangle 5"/>
              <p:cNvSpPr/>
              <p:nvPr/>
            </p:nvSpPr>
            <p:spPr>
              <a:xfrm>
                <a:off x="768978" y="779466"/>
                <a:ext cx="3605890" cy="52403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noFill/>
              </a:ln>
              <a:effectLst>
                <a:outerShdw blurRad="44450" dist="88900" dir="4800000" algn="ctr">
                  <a:srgbClr val="000000">
                    <a:alpha val="32000"/>
                  </a:srgbClr>
                </a:outerShdw>
              </a:effectLst>
              <a:scene3d>
                <a:camera prst="perspectiveHeroicExtremeRightFacing" fov="7200000">
                  <a:rot lat="0" lon="2100000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40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মোঃ </a:t>
                </a:r>
                <a:r>
                  <a:rPr lang="bn-BD" sz="4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সাইফুল ইসলাম</a:t>
                </a:r>
              </a:p>
              <a:p>
                <a:pPr algn="ctr"/>
                <a:r>
                  <a:rPr lang="bn-BD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সহকারী </a:t>
                </a:r>
                <a:r>
                  <a:rPr lang="bn-BD" sz="28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শিক্ষক</a:t>
                </a:r>
                <a:endParaRPr lang="en-US" sz="2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2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28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2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bn-BD" sz="2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bn-BD" sz="3600" b="1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সোনামুখী উচ্চ বিদ্যালয়</a:t>
                </a:r>
              </a:p>
              <a:p>
                <a:pPr algn="ctr"/>
                <a:r>
                  <a:rPr lang="bn-BD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আক্কেলপুর,জয়পুরহাট।</a:t>
                </a:r>
              </a:p>
              <a:p>
                <a:pPr algn="ctr"/>
                <a:r>
                  <a:rPr lang="bn-BD" sz="3200" b="1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মোবাইল-০১৯১৬৩১৬১৬০</a:t>
                </a:r>
                <a:endParaRPr lang="en-US" sz="32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bn-BD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saifulpcakkelpur@gmail.com</a:t>
                </a:r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4374868" y="968760"/>
                <a:ext cx="4673051" cy="4861744"/>
                <a:chOff x="6315399" y="1610890"/>
                <a:chExt cx="5050554" cy="4006689"/>
              </a:xfrm>
            </p:grpSpPr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48" t="1999" r="3331" b="2011"/>
                <a:stretch/>
              </p:blipFill>
              <p:spPr>
                <a:xfrm>
                  <a:off x="6315399" y="1610890"/>
                  <a:ext cx="5050554" cy="4006689"/>
                </a:xfrm>
                <a:prstGeom prst="rect">
                  <a:avLst/>
                </a:prstGeom>
                <a:scene3d>
                  <a:camera prst="perspectiveHeroicExtremeLeftFacing" fov="1800000">
                    <a:rot lat="0" lon="2400000" rev="21594000"/>
                  </a:camera>
                  <a:lightRig rig="threePt" dir="t"/>
                </a:scene3d>
              </p:spPr>
            </p:pic>
            <p:sp>
              <p:nvSpPr>
                <p:cNvPr id="9" name="Rectangle 8"/>
                <p:cNvSpPr/>
                <p:nvPr/>
              </p:nvSpPr>
              <p:spPr>
                <a:xfrm>
                  <a:off x="6786319" y="3133784"/>
                  <a:ext cx="4276865" cy="164870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bn-BD" sz="2800" b="1" dirty="0">
                      <a:ln w="11430"/>
                      <a:solidFill>
                        <a:srgbClr val="FFFF00"/>
                      </a:soli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অধ্যায়ঃ </a:t>
                  </a:r>
                  <a:r>
                    <a:rPr lang="en-US" sz="2800" b="1" dirty="0" smtClean="0">
                      <a:ln w="11430"/>
                      <a:solidFill>
                        <a:srgbClr val="FFFF00"/>
                      </a:soli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</a:rPr>
                    <a:t>2য় </a:t>
                  </a:r>
                  <a:r>
                    <a:rPr lang="bn-BD" sz="2800" b="1" dirty="0" smtClean="0">
                      <a:ln w="11430"/>
                      <a:solidFill>
                        <a:srgbClr val="FFFF00"/>
                      </a:soli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bn-BD" sz="2800" b="1" dirty="0">
                      <a:ln w="11430"/>
                      <a:solidFill>
                        <a:srgbClr val="FFFF00"/>
                      </a:soli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(ইবাদাত) </a:t>
                  </a:r>
                </a:p>
                <a:p>
                  <a:pPr algn="ctr"/>
                  <a:r>
                    <a:rPr lang="bn-BD" sz="3200" b="1" dirty="0">
                      <a:ln w="11430"/>
                      <a:solidFill>
                        <a:srgbClr val="FFFF00"/>
                      </a:soli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পাঠঃ </a:t>
                  </a:r>
                  <a:r>
                    <a:rPr lang="en-US" sz="3200" b="1" dirty="0" smtClean="0">
                      <a:ln w="11430"/>
                      <a:solidFill>
                        <a:srgbClr val="FFFF00"/>
                      </a:soli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</a:rPr>
                    <a:t>6</a:t>
                  </a:r>
                  <a:endParaRPr lang="bn-BD" sz="3200" b="1" dirty="0" smtClean="0">
                    <a:ln w="11430"/>
                    <a:solidFill>
                      <a:srgbClr val="FFFF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endParaRPr>
                </a:p>
                <a:p>
                  <a:pPr algn="ctr"/>
                  <a:endParaRPr lang="bn-IN" sz="3200" b="1" dirty="0">
                    <a:ln w="11430"/>
                    <a:solidFill>
                      <a:srgbClr val="FFFF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  <a:p>
                  <a:pPr algn="ctr"/>
                  <a:r>
                    <a:rPr lang="bn-IN" sz="3200" b="1" dirty="0">
                      <a:ln w="11430"/>
                      <a:solidFill>
                        <a:schemeClr val="bg2">
                          <a:lumMod val="10000"/>
                        </a:schemeClr>
                      </a:soli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সময়ঃ ৫০ মিনিট</a:t>
                  </a:r>
                  <a:r>
                    <a:rPr lang="bn-BD" sz="3200" b="1" dirty="0">
                      <a:ln w="11430"/>
                      <a:solidFill>
                        <a:schemeClr val="bg2">
                          <a:lumMod val="10000"/>
                        </a:schemeClr>
                      </a:soli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bn-IN" sz="3200" b="1" dirty="0">
                    <a:ln w="11430"/>
                    <a:solidFill>
                      <a:schemeClr val="bg2">
                        <a:lumMod val="10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</p:grpSp>
        <p:sp>
          <p:nvSpPr>
            <p:cNvPr id="10" name="Rounded Rectangle 9"/>
            <p:cNvSpPr/>
            <p:nvPr/>
          </p:nvSpPr>
          <p:spPr>
            <a:xfrm>
              <a:off x="3080108" y="127814"/>
              <a:ext cx="3072492" cy="73153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IN" sz="5400" b="1" dirty="0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7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348A7D9-D499-466E-A219-B41824A67133}" type="datetime12">
              <a:rPr lang="bn-BD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07-09-16 15.44</a:t>
            </a:fld>
            <a:endParaRPr lang="en-US" smtClean="0"/>
          </a:p>
        </p:txBody>
      </p:sp>
      <p:sp>
        <p:nvSpPr>
          <p:cNvPr id="1536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EF40EAC-78F6-4AE7-B258-FF1E704E8E88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mtClean="0"/>
          </a:p>
        </p:txBody>
      </p:sp>
      <p:sp>
        <p:nvSpPr>
          <p:cNvPr id="9" name="TextBox 8"/>
          <p:cNvSpPr txBox="1"/>
          <p:nvPr/>
        </p:nvSpPr>
        <p:spPr>
          <a:xfrm>
            <a:off x="1433015" y="188533"/>
            <a:ext cx="6482964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...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470" y="905907"/>
            <a:ext cx="6802551" cy="518493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738562" y="5253426"/>
            <a:ext cx="36455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 smtClean="0"/>
              <a:t>এটা কীসের দৃশ্য</a:t>
            </a:r>
            <a:r>
              <a:rPr lang="bn-IN" sz="4800" dirty="0" smtClean="0"/>
              <a:t>? 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2971800" y="4604170"/>
            <a:ext cx="32207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/>
              <a:t>গোসলের </a:t>
            </a:r>
            <a:r>
              <a:rPr lang="bn-BD" sz="4800" dirty="0" smtClean="0"/>
              <a:t>দৃশ্য</a:t>
            </a:r>
            <a:r>
              <a:rPr lang="bn-IN" sz="4800" dirty="0" smtClean="0"/>
              <a:t>।  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9C2BD6E-BBD9-458E-849F-F95D49A3D3F1}" type="datetime12">
              <a:rPr lang="bn-BD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07-09-16 15.44</a:t>
            </a:fld>
            <a:endParaRPr lang="en-US" smtClean="0"/>
          </a:p>
        </p:txBody>
      </p:sp>
      <p:sp>
        <p:nvSpPr>
          <p:cNvPr id="1638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D71E00F-2B31-409E-881D-B780319BC08E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mtClean="0"/>
          </a:p>
        </p:txBody>
      </p:sp>
      <p:sp>
        <p:nvSpPr>
          <p:cNvPr id="4" name="Rounded Rectangle 3"/>
          <p:cNvSpPr/>
          <p:nvPr/>
        </p:nvSpPr>
        <p:spPr>
          <a:xfrm>
            <a:off x="2232816" y="152400"/>
            <a:ext cx="5463384" cy="637489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bn-BD" sz="6600" dirty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5400" dirty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জকের পাঠের বিষয়  </a:t>
            </a:r>
            <a:endParaRPr lang="en-US" sz="5400" dirty="0">
              <a:solidFill>
                <a:schemeClr val="tx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10"/>
          <a:stretch/>
        </p:blipFill>
        <p:spPr>
          <a:xfrm>
            <a:off x="304800" y="914400"/>
            <a:ext cx="8497108" cy="5105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80774" y="1251109"/>
            <a:ext cx="8121134" cy="221599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BD" sz="13800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গোসল(</a:t>
            </a:r>
            <a:r>
              <a:rPr lang="en-US" sz="13800" dirty="0" err="1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الغسل</a:t>
            </a:r>
            <a:r>
              <a:rPr lang="bn-BD" sz="13800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)</a:t>
            </a:r>
            <a:r>
              <a:rPr lang="bn-BD" sz="7200" dirty="0" smtClean="0">
                <a:solidFill>
                  <a:srgbClr val="0000FF"/>
                </a:solidFill>
              </a:rPr>
              <a:t> </a:t>
            </a:r>
            <a:endParaRPr lang="bn-IN" sz="7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BDAAA80-DA72-4B33-9639-5EC89F20A3BE}" type="datetime12">
              <a:rPr lang="bn-BD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07-09-16 15.44</a:t>
            </a:fld>
            <a:endParaRPr lang="en-US" smtClean="0"/>
          </a:p>
        </p:txBody>
      </p:sp>
      <p:sp>
        <p:nvSpPr>
          <p:cNvPr id="1741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5A95CB2-BDA4-4803-AE3A-1063693EDCBB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mtClean="0"/>
          </a:p>
        </p:txBody>
      </p:sp>
      <p:sp>
        <p:nvSpPr>
          <p:cNvPr id="4" name="TextBox 3"/>
          <p:cNvSpPr txBox="1"/>
          <p:nvPr/>
        </p:nvSpPr>
        <p:spPr>
          <a:xfrm>
            <a:off x="232229" y="1848807"/>
            <a:ext cx="6248400" cy="83099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</a:bodyPr>
          <a:lstStyle/>
          <a:p>
            <a:r>
              <a:rPr lang="en-US" sz="40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</a:t>
            </a:r>
            <a:r>
              <a:rPr lang="bn-IN" sz="48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.........</a:t>
            </a:r>
            <a:endParaRPr lang="en-US" sz="48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679804"/>
            <a:ext cx="8839200" cy="286232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BD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গোসলের পরিচয় বলতে পারবে।</a:t>
            </a:r>
          </a:p>
          <a:p>
            <a:pPr marL="457200" indent="-457200">
              <a:lnSpc>
                <a:spcPct val="150000"/>
              </a:lnSpc>
            </a:pP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গোসলের ফরজ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</a:p>
          <a:p>
            <a:pPr marL="457200" indent="-457200">
              <a:lnSpc>
                <a:spcPct val="150000"/>
              </a:lnSpc>
            </a:pP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গোসল করার নিয়ম বর্ণনা করতে পারবে।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146131" y="0"/>
            <a:ext cx="3026069" cy="777473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Wave1">
              <a:avLst>
                <a:gd name="adj1" fmla="val 1168"/>
                <a:gd name="adj2" fmla="val 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6000" b="1" dirty="0">
                <a:ln w="0"/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BD" sz="5400" b="1" dirty="0">
                <a:ln w="0"/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খনফল</a:t>
            </a:r>
            <a:r>
              <a:rPr lang="bn-BD" b="1" spc="5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AED85B-E0EF-4888-B5F3-B8E3EBF21AFB}" type="datetime12">
              <a:rPr lang="bn-BD" smtClean="0"/>
              <a:pPr>
                <a:defRPr/>
              </a:pPr>
              <a:t>07-09-16 15.44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92F88C-5841-441C-B7B4-88ABDFA2278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983717" y="114133"/>
            <a:ext cx="7238999" cy="781078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 দু’টি মনো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 দিয়ে দেখ এবং বল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78194" y="950279"/>
            <a:ext cx="4587211" cy="781078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600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الغسل</a:t>
            </a:r>
            <a:r>
              <a:rPr lang="bn-BD" sz="3600" dirty="0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আরবী শব্দ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অর্থ-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27" y="1916565"/>
            <a:ext cx="4002650" cy="33709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270" y="1916564"/>
            <a:ext cx="4229101" cy="339282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806983" y="5287557"/>
            <a:ext cx="7415733" cy="781078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দু’টি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বুঝানো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241706" y="3210262"/>
            <a:ext cx="4481806" cy="781078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8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ধৌত করা </a:t>
            </a:r>
            <a:endParaRPr lang="en-US" sz="8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281194" y="957404"/>
            <a:ext cx="4481806" cy="781078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ধৌত করা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73327" y="879522"/>
            <a:ext cx="7415733" cy="781078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 বলত গোসল কাকে বলে?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6933" y="486014"/>
            <a:ext cx="8974667" cy="186404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bn-BD" sz="3600" dirty="0">
                <a:solidFill>
                  <a:sysClr val="windowText" lastClr="000000"/>
                </a:solidFill>
              </a:rPr>
              <a:t>পবিত্রতা অর্জন ও আল্লাহর সন্তুষ্টি লাভের  উদ্দেশ্যে পবিত্র পানি দ্বারা সমস্ত শরীর </a:t>
            </a:r>
            <a:r>
              <a:rPr lang="bn-BD" sz="3600" dirty="0" smtClean="0">
                <a:solidFill>
                  <a:sysClr val="windowText" lastClr="000000"/>
                </a:solidFill>
              </a:rPr>
              <a:t>ধৌত করাকে </a:t>
            </a:r>
            <a:r>
              <a:rPr lang="bn-BD" sz="3600" dirty="0">
                <a:solidFill>
                  <a:sysClr val="windowText" lastClr="000000"/>
                </a:solidFill>
              </a:rPr>
              <a:t>গোসল বলে </a:t>
            </a:r>
            <a:r>
              <a:rPr lang="bn-BD" sz="3600" dirty="0" smtClean="0">
                <a:solidFill>
                  <a:sysClr val="windowText" lastClr="000000"/>
                </a:solidFill>
              </a:rPr>
              <a:t>।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05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1" grpId="0"/>
      <p:bldP spid="11" grpId="2"/>
      <p:bldP spid="13" grpId="0"/>
      <p:bldP spid="13" grpId="1"/>
      <p:bldP spid="15" grpId="0"/>
      <p:bldP spid="15" grpId="1"/>
      <p:bldP spid="12" grpId="0"/>
      <p:bldP spid="1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2057400" cy="365125"/>
          </a:xfrm>
        </p:spPr>
        <p:txBody>
          <a:bodyPr/>
          <a:lstStyle/>
          <a:p>
            <a:pPr>
              <a:defRPr/>
            </a:pPr>
            <a:fld id="{97AED85B-E0EF-4888-B5F3-B8E3EBF21AFB}" type="datetime12">
              <a:rPr lang="bn-BD" smtClean="0"/>
              <a:pPr>
                <a:defRPr/>
              </a:pPr>
              <a:t>07-09-16 15.44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696200" y="6324600"/>
            <a:ext cx="457200" cy="365125"/>
          </a:xfrm>
        </p:spPr>
        <p:txBody>
          <a:bodyPr/>
          <a:lstStyle/>
          <a:p>
            <a:pPr>
              <a:defRPr/>
            </a:pPr>
            <a:fld id="{F692F88C-5841-441C-B7B4-88ABDFA2278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90467" y="4550451"/>
            <a:ext cx="8084886" cy="70788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n-BD" sz="4000" dirty="0" smtClean="0">
                <a:effectLst>
                  <a:glow rad="228600">
                    <a:schemeClr val="accent4">
                      <a:lumMod val="40000"/>
                      <a:lumOff val="60000"/>
                      <a:alpha val="40000"/>
                    </a:schemeClr>
                  </a:glow>
                </a:effectLst>
                <a:latin typeface="Saroda" pitchFamily="2" charset="0"/>
              </a:rPr>
              <a:t>এসো আমরা এ সম্পর্কিত একটি </a:t>
            </a:r>
            <a:r>
              <a:rPr lang="bn-BD" sz="4000" dirty="0">
                <a:effectLst>
                  <a:glow rad="228600">
                    <a:schemeClr val="accent4">
                      <a:lumMod val="40000"/>
                      <a:lumOff val="60000"/>
                      <a:alpha val="40000"/>
                    </a:schemeClr>
                  </a:glow>
                </a:effectLst>
                <a:latin typeface="Saroda" pitchFamily="2" charset="0"/>
              </a:rPr>
              <a:t>ভিডিও দেখে নিই </a:t>
            </a:r>
            <a:endParaRPr lang="en-US" sz="4000" dirty="0" err="1">
              <a:effectLst>
                <a:glow rad="228600">
                  <a:schemeClr val="accent4">
                    <a:lumMod val="40000"/>
                    <a:lumOff val="60000"/>
                    <a:alpha val="40000"/>
                  </a:schemeClr>
                </a:glow>
              </a:effectLst>
              <a:latin typeface="Saroda" pitchFamily="2" charset="0"/>
            </a:endParaRPr>
          </a:p>
        </p:txBody>
      </p:sp>
      <p:sp>
        <p:nvSpPr>
          <p:cNvPr id="15" name="Action Button: Movie 14">
            <a:hlinkClick r:id="rId3" highlightClick="1"/>
          </p:cNvPr>
          <p:cNvSpPr/>
          <p:nvPr/>
        </p:nvSpPr>
        <p:spPr>
          <a:xfrm>
            <a:off x="3505200" y="5334000"/>
            <a:ext cx="1600200" cy="707886"/>
          </a:xfrm>
          <a:prstGeom prst="actionButtonMovie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just"/>
            <a:r>
              <a:rPr lang="bn-BD" sz="2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aroda" pitchFamily="2" charset="0"/>
              </a:rPr>
              <a:t>নেট কানেক্ট দিয়ে এখানে ক্লিক করুণ</a:t>
            </a:r>
            <a:endParaRPr lang="en-US" sz="2000" dirty="0" err="1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09766" y="-104940"/>
            <a:ext cx="4648200" cy="1015663"/>
          </a:xfrm>
          <a:prstGeom prst="rect">
            <a:avLst/>
          </a:prstGeom>
          <a:ln>
            <a:noFill/>
          </a:ln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just"/>
            <a:r>
              <a:rPr lang="bn-BD" sz="6000" dirty="0" smtClean="0">
                <a:effectLst>
                  <a:glow rad="228600">
                    <a:schemeClr val="accent4">
                      <a:lumMod val="40000"/>
                      <a:lumOff val="60000"/>
                      <a:alpha val="40000"/>
                    </a:schemeClr>
                  </a:glow>
                </a:effectLst>
                <a:latin typeface="Saroda" pitchFamily="2" charset="0"/>
              </a:rPr>
              <a:t>গোসলের বিধান </a:t>
            </a:r>
            <a:endParaRPr lang="en-US" sz="6000" dirty="0" err="1">
              <a:effectLst>
                <a:glow rad="228600">
                  <a:schemeClr val="accent4">
                    <a:lumMod val="40000"/>
                    <a:lumOff val="60000"/>
                    <a:alpha val="40000"/>
                  </a:schemeClr>
                </a:glow>
              </a:effectLst>
              <a:latin typeface="Saroda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0467" y="1160596"/>
            <a:ext cx="8326275" cy="646331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(</a:t>
            </a:r>
            <a:r>
              <a:rPr lang="ar-AE" sz="36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قال الله </a:t>
            </a:r>
            <a:r>
              <a:rPr lang="ar-AE" sz="3600" dirty="0">
                <a:latin typeface="Adobe Arabic" panose="02040503050201020203" pitchFamily="18" charset="-78"/>
                <a:cs typeface="Adobe Arabic" panose="02040503050201020203" pitchFamily="18" charset="-78"/>
              </a:rPr>
              <a:t>تعالى "وإن كنتم جنبا فاطهروا "(</a:t>
            </a:r>
            <a:r>
              <a:rPr lang="ar-AE" sz="36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المائدة</a:t>
            </a:r>
            <a:r>
              <a:rPr lang="ar-AE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endParaRPr lang="en-US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0467" y="2025425"/>
            <a:ext cx="8348734" cy="1446550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as-IN" sz="4400" dirty="0" smtClean="0"/>
              <a:t>অর্থাৎ</a:t>
            </a:r>
            <a:r>
              <a:rPr lang="bn-IN" sz="4400" dirty="0" smtClean="0"/>
              <a:t> ‘</a:t>
            </a:r>
            <a:r>
              <a:rPr lang="as-IN" sz="4400" dirty="0" smtClean="0"/>
              <a:t>আর </a:t>
            </a:r>
            <a:r>
              <a:rPr lang="as-IN" sz="4400" dirty="0"/>
              <a:t>যদি তোমরা অপবিত্র থাক</a:t>
            </a:r>
            <a:r>
              <a:rPr lang="as-IN" sz="4400" dirty="0" smtClean="0"/>
              <a:t>,</a:t>
            </a:r>
            <a:r>
              <a:rPr lang="bn-IN" sz="4400" dirty="0" smtClean="0"/>
              <a:t> </a:t>
            </a:r>
            <a:r>
              <a:rPr lang="as-IN" sz="4400" dirty="0" smtClean="0"/>
              <a:t>তা’হলে </a:t>
            </a:r>
            <a:r>
              <a:rPr lang="as-IN" sz="4400" dirty="0"/>
              <a:t>বিশেষ ভাবে পবিত্র </a:t>
            </a:r>
            <a:r>
              <a:rPr lang="as-IN" sz="4400" dirty="0" smtClean="0"/>
              <a:t>হও</a:t>
            </a:r>
            <a:r>
              <a:rPr lang="bn-IN" sz="4400" dirty="0" smtClean="0"/>
              <a:t>।’</a:t>
            </a:r>
            <a:r>
              <a:rPr lang="bn-BD" sz="4400" dirty="0" smtClean="0"/>
              <a:t> </a:t>
            </a:r>
            <a:r>
              <a:rPr lang="as-IN" sz="3600" dirty="0" smtClean="0"/>
              <a:t>(</a:t>
            </a:r>
            <a:r>
              <a:rPr lang="as-IN" sz="3600" dirty="0"/>
              <a:t>সূরা মায়েদা:৬)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7848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AED85B-E0EF-4888-B5F3-B8E3EBF21AFB}" type="datetime12">
              <a:rPr lang="bn-BD" smtClean="0"/>
              <a:pPr>
                <a:defRPr/>
              </a:pPr>
              <a:t>07-09-16 15.44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92F88C-5841-441C-B7B4-88ABDFA2278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514600" y="133013"/>
            <a:ext cx="4114800" cy="559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Wave1">
              <a:avLst>
                <a:gd name="adj1" fmla="val 1168"/>
                <a:gd name="adj2" fmla="val 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6000" b="1" dirty="0" smtClean="0">
                <a:ln w="0"/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গোসলের ফরজ </a:t>
            </a:r>
            <a:r>
              <a:rPr lang="bn-BD" b="1" spc="51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09800" y="5486400"/>
            <a:ext cx="4953000" cy="575538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গড়গড়া করে কুলি করা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1" t="18332" r="37822" b="15000"/>
          <a:stretch/>
        </p:blipFill>
        <p:spPr>
          <a:xfrm>
            <a:off x="2903838" y="979843"/>
            <a:ext cx="3336324" cy="351191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802695" y="4869704"/>
            <a:ext cx="3141133" cy="553686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কুলি করা দৃশ্য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82710" y="2349122"/>
            <a:ext cx="8007179" cy="559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Wave1">
              <a:avLst>
                <a:gd name="adj1" fmla="val 1168"/>
                <a:gd name="adj2" fmla="val 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6000" b="1" dirty="0" smtClean="0">
                <a:ln w="0"/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গোসলের ফরজ কয়টি?  </a:t>
            </a:r>
            <a:r>
              <a:rPr lang="bn-BD" b="1" spc="51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802695" y="4858778"/>
            <a:ext cx="3439069" cy="575538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 কীসের দৃশ্য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178010" y="140320"/>
            <a:ext cx="6787979" cy="559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Wave1">
              <a:avLst>
                <a:gd name="adj1" fmla="val 1168"/>
                <a:gd name="adj2" fmla="val 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6000" b="1" dirty="0" smtClean="0">
                <a:ln w="0"/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গোসলের প্রথম ফরজ  </a:t>
            </a:r>
            <a:r>
              <a:rPr lang="bn-BD" b="1" spc="51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6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8" grpId="0"/>
      <p:bldP spid="8" grpId="1"/>
      <p:bldP spid="11" grpId="0"/>
      <p:bldP spid="11" grpId="1"/>
      <p:bldP spid="12" grpId="0"/>
      <p:bldP spid="12" grpId="1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মোঃ সাইফুল ইসলাম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2681</TotalTime>
  <Words>1217</Words>
  <Application>Microsoft Office PowerPoint</Application>
  <PresentationFormat>On-screen Show (4:3)</PresentationFormat>
  <Paragraphs>194</Paragraphs>
  <Slides>18</Slides>
  <Notes>16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SAIFUL ISLAM</dc:creator>
  <cp:lastModifiedBy>User</cp:lastModifiedBy>
  <cp:revision>559</cp:revision>
  <dcterms:created xsi:type="dcterms:W3CDTF">2014-05-23T14:27:40Z</dcterms:created>
  <dcterms:modified xsi:type="dcterms:W3CDTF">2016-09-07T09:45:04Z</dcterms:modified>
</cp:coreProperties>
</file>